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7" r:id="rId16"/>
    <p:sldId id="271" r:id="rId17"/>
    <p:sldId id="279" r:id="rId18"/>
    <p:sldId id="273" r:id="rId19"/>
    <p:sldId id="274" r:id="rId20"/>
    <p:sldId id="275" r:id="rId21"/>
    <p:sldId id="276" r:id="rId22"/>
    <p:sldId id="278" r:id="rId23"/>
    <p:sldId id="272" r:id="rId24"/>
  </p:sldIdLst>
  <p:sldSz cx="18288000" cy="10287000"/>
  <p:notesSz cx="6858000" cy="9144000"/>
  <p:embeddedFontLst>
    <p:embeddedFont>
      <p:font typeface="Arimo" panose="020B0604020202020204" charset="0"/>
      <p:regular r:id="rId27"/>
    </p:embeddedFont>
    <p:embeddedFont>
      <p:font typeface="Arimo Bold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umios Typewriter Old" panose="020B0604020202020204" charset="0"/>
      <p:regular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Roboto Light" panose="02000000000000000000" pitchFamily="2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3" autoAdjust="0"/>
    <p:restoredTop sz="53753" autoAdjust="0"/>
  </p:normalViewPr>
  <p:slideViewPr>
    <p:cSldViewPr>
      <p:cViewPr varScale="1">
        <p:scale>
          <a:sx n="40" d="100"/>
          <a:sy n="40" d="100"/>
        </p:scale>
        <p:origin x="142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860"/>
    </p:cViewPr>
  </p:sorterViewPr>
  <p:notesViewPr>
    <p:cSldViewPr>
      <p:cViewPr varScale="1">
        <p:scale>
          <a:sx n="84" d="100"/>
          <a:sy n="84" d="100"/>
        </p:scale>
        <p:origin x="583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yo, Ben" userId="6dd85735-eda6-4fb7-9c0e-04a659da7fe2" providerId="ADAL" clId="{5A2AAC20-8E91-4517-BB93-CBC35A9CB973}"/>
    <pc:docChg chg="undo custSel addSld delSld modSld">
      <pc:chgData name="Mayo, Ben" userId="6dd85735-eda6-4fb7-9c0e-04a659da7fe2" providerId="ADAL" clId="{5A2AAC20-8E91-4517-BB93-CBC35A9CB973}" dt="2023-09-14T16:31:01.667" v="218" actId="20577"/>
      <pc:docMkLst>
        <pc:docMk/>
      </pc:docMkLst>
      <pc:sldChg chg="modSp mod">
        <pc:chgData name="Mayo, Ben" userId="6dd85735-eda6-4fb7-9c0e-04a659da7fe2" providerId="ADAL" clId="{5A2AAC20-8E91-4517-BB93-CBC35A9CB973}" dt="2023-09-14T16:28:58.412" v="123" actId="20577"/>
        <pc:sldMkLst>
          <pc:docMk/>
          <pc:sldMk cId="0" sldId="256"/>
        </pc:sldMkLst>
        <pc:spChg chg="mod">
          <ac:chgData name="Mayo, Ben" userId="6dd85735-eda6-4fb7-9c0e-04a659da7fe2" providerId="ADAL" clId="{5A2AAC20-8E91-4517-BB93-CBC35A9CB973}" dt="2023-09-14T16:28:58.412" v="123" actId="20577"/>
          <ac:spMkLst>
            <pc:docMk/>
            <pc:sldMk cId="0" sldId="256"/>
            <ac:spMk id="4" creationId="{00000000-0000-0000-0000-000000000000}"/>
          </ac:spMkLst>
        </pc:spChg>
      </pc:sldChg>
      <pc:sldChg chg="add del">
        <pc:chgData name="Mayo, Ben" userId="6dd85735-eda6-4fb7-9c0e-04a659da7fe2" providerId="ADAL" clId="{5A2AAC20-8E91-4517-BB93-CBC35A9CB973}" dt="2023-09-14T16:29:30.265" v="129" actId="47"/>
        <pc:sldMkLst>
          <pc:docMk/>
          <pc:sldMk cId="0" sldId="257"/>
        </pc:sldMkLst>
      </pc:sldChg>
      <pc:sldChg chg="add del">
        <pc:chgData name="Mayo, Ben" userId="6dd85735-eda6-4fb7-9c0e-04a659da7fe2" providerId="ADAL" clId="{5A2AAC20-8E91-4517-BB93-CBC35A9CB973}" dt="2023-09-14T16:29:29.636" v="128" actId="47"/>
        <pc:sldMkLst>
          <pc:docMk/>
          <pc:sldMk cId="0" sldId="258"/>
        </pc:sldMkLst>
      </pc:sldChg>
      <pc:sldChg chg="add del modNotesTx">
        <pc:chgData name="Mayo, Ben" userId="6dd85735-eda6-4fb7-9c0e-04a659da7fe2" providerId="ADAL" clId="{5A2AAC20-8E91-4517-BB93-CBC35A9CB973}" dt="2023-09-14T16:30:27.261" v="209" actId="20577"/>
        <pc:sldMkLst>
          <pc:docMk/>
          <pc:sldMk cId="0" sldId="260"/>
        </pc:sldMkLst>
      </pc:sldChg>
      <pc:sldChg chg="modNotesTx">
        <pc:chgData name="Mayo, Ben" userId="6dd85735-eda6-4fb7-9c0e-04a659da7fe2" providerId="ADAL" clId="{5A2AAC20-8E91-4517-BB93-CBC35A9CB973}" dt="2023-09-14T16:31:01.667" v="218" actId="20577"/>
        <pc:sldMkLst>
          <pc:docMk/>
          <pc:sldMk cId="0" sldId="26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4C0536-2F1F-B431-BCF2-973DAFD76E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4A63B0-A9CF-FA93-849C-9ADDAE365A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3AE03-D702-40A7-BD1A-E02062B2D6F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0D48F-6FFF-8DE6-748E-4CBD39BE93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56DA0-3CC4-C656-A4E7-1C655F1A83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DC5A5-B164-401B-8B52-B12152564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655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EB067-171C-426B-8910-EAA713B328A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6ECC7-2087-4420-AEFA-BBE327CE3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701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Introduction to the speech.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NEXT SLIDE – PRESS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55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before I share any modeling with you, I’d like to be clear on a few things.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One Example of how to build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</a:t>
            </a:r>
            <a:r>
              <a:rPr lang="en-US" baseline="0" dirty="0"/>
              <a:t> model generate MAXIMUM INCOME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Not representative of what you MAY OR WILL earn, Individual results vary based upon EFFORT and SKILL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Commissions, Bonuses and Incentives are earned THROUGH the sale of products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Average ORDER SIZE in US is $191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08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Month One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Once again, this modeling is based around a 250 PV bundle.  These numbers will vary based upon what is ordered.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 who makes up YOU (You/Your Family or Your Customers)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First Customer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First Associate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54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Month Two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PERSONALLY – Repeat YOU PLUS TWO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However, you now help the Associate who joined you on first month engage in You + Two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I’m sure you’ve all been there, it’s HARD explaining the compensation plan!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this model, with your new Associate, paints a picture of something that is achievable.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41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Month Three</a:t>
            </a:r>
          </a:p>
          <a:p>
            <a:endParaRPr lang="en-US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This is where something magical happens. 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$457 is greater than the amount that the national average says will change their finances (monthly)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Team Two Business Development bonus is unlocked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Five Different Bonuses are Now “Unlocked” 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59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MONTH FOUR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can see how exponential growth takes place.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again, this is modeling perfect duplication, which isn’t likely to happen.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HOWEVER, if does provide a framework for you new Associates to see what can happen if they choose to build faster than YOU+2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– This Modeling is great, but you might be wondering to yourself.  I DON’T KNOW WHERE TO GET STARTED  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71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Being that OSP + Ambrotose (CORE FOUR) is our TOP selling bundle…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Build with the Core Four Message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Nourish – Catalyst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Protect – Ambrotose</a:t>
            </a:r>
            <a:r>
              <a:rPr lang="en-US" baseline="0" dirty="0"/>
              <a:t> AO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Regulate – PLUS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Communicate – Ambrotose Complex</a:t>
            </a:r>
            <a:r>
              <a:rPr lang="en-US" baseline="0" dirty="0"/>
              <a:t> or LIFE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Three Great Bundles show in this Slide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34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want to share with you a flow in utilizing the Core Four Specific tools</a:t>
            </a:r>
            <a:r>
              <a:rPr lang="en-US" baseline="0" dirty="0"/>
              <a:t> to share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Lead Generation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Core Four Specific Product Videos, Social Media Reels,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Product Information Sheets, FAQs, Sales Scripts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1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you’re looking to create new leads…. You have a LEAD Generation Tool in your back office built around the Core Four.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you’re not familiar with “</a:t>
            </a:r>
            <a:r>
              <a:rPr lang="en-US" dirty="0" err="1"/>
              <a:t>LiveYourBestYearYet</a:t>
            </a:r>
            <a:r>
              <a:rPr lang="en-US" dirty="0"/>
              <a:t>” PMW pages….you have two different 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Back Office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84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Cold Market Link – Captures Email for Follow Up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Think and Grow Rich – Napoleon Hill (emails them and emails you)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Warm Market Link – Introduces the Core Four + Business Opportunity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Doesn’t ask for any information.  You can lead out by sharing this link by itself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8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you have a lead….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fortune is in the follow 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Leverage a CRM – Penny Free, Rapid Funnel, or use your Calendar to book follow up.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Don’t let them go.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power of Penny and Rapid funnel is, they have resources preloaded into the app to follow up with.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82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70" kern="0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Historical context of 1954,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70" kern="0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Technological advancements being made at rapid pace, civil rights movement, US economic growth Envy .</a:t>
            </a:r>
            <a:endParaRPr lang="en-US" sz="3270" kern="100" baseline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70" kern="0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"I Love Lucy" and Chevrolet  Bel Air, Ford Thunderbird – Are displays of American Ingenuity and Progress.</a:t>
            </a:r>
            <a:endParaRPr lang="en-US" sz="3270" kern="100" baseline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70" kern="0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Imagine a gentleman - Early 50s -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70" kern="0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Journey from Chicago to LA – then towards Mojave – SMALL TOWN</a:t>
            </a:r>
            <a:endParaRPr lang="en-US" sz="3270" kern="100" baseline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70" kern="0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Parks Car – Gets in Long Line at Windows</a:t>
            </a:r>
            <a:endParaRPr lang="en-US" sz="3270" kern="100" baseline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70" kern="0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he experiences that day – changes everything for you and me today.  </a:t>
            </a:r>
            <a:endParaRPr lang="en-US" sz="3270" kern="100" baseline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89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Next – The follow up resources, based upon their questions or your inquiry on providing them more information.</a:t>
            </a:r>
          </a:p>
          <a:p>
            <a:endParaRPr lang="en-US" dirty="0"/>
          </a:p>
          <a:p>
            <a:r>
              <a:rPr lang="en-US" dirty="0"/>
              <a:t>All of this can be found by Logging into your back office – Click on Business, then Digital Tool Suite.</a:t>
            </a:r>
          </a:p>
          <a:p>
            <a:pPr marL="228600" indent="-228600">
              <a:buAutoNum type="arabicPeriod"/>
            </a:pPr>
            <a:r>
              <a:rPr lang="en-US" dirty="0"/>
              <a:t>Both Mobile Apps – Core Four Specific Follow up and Reach out Resources - Scripts</a:t>
            </a:r>
          </a:p>
          <a:p>
            <a:pPr marL="228600" indent="-228600">
              <a:buAutoNum type="arabicPeriod"/>
            </a:pPr>
            <a:r>
              <a:rPr lang="en-US" dirty="0"/>
              <a:t>Social Media Reels – Pique Interest </a:t>
            </a:r>
          </a:p>
          <a:p>
            <a:pPr marL="228600" indent="-228600">
              <a:buAutoNum type="arabicPeriod"/>
            </a:pPr>
            <a:r>
              <a:rPr lang="en-US" dirty="0"/>
              <a:t>And you also have your PMW to a Core Four Specific Overview – All linked back to You</a:t>
            </a:r>
          </a:p>
          <a:p>
            <a:pPr marL="228600" indent="-228600">
              <a:buAutoNum type="arabicPeriod"/>
            </a:pP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81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You also have these websites, which are linked from the </a:t>
            </a:r>
            <a:r>
              <a:rPr lang="en-US" dirty="0" err="1"/>
              <a:t>the</a:t>
            </a:r>
            <a:r>
              <a:rPr lang="en-US" dirty="0"/>
              <a:t> Digital Tool Suite page in your back office.</a:t>
            </a:r>
          </a:p>
          <a:p>
            <a:endParaRPr lang="en-US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Mannatech Training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Product Overviews, FAQs, Videos, Script Ideas as well – Each on the specific products in the core four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Also, training courses on how to share you PMW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dirty="0"/>
              <a:t>Library -  which is full of Core Four Resources  - in English, Spanish, Chinese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Whether you build online or in person, starting with the Digital Tool Suite in your back office will help you navigate to the best tool for you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80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Before I close, I have prepared a print out for you that outlines the YOU PLUS TWO duplication model.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have included an insert that share different PV bundle amounts, in case you’d like to see what duplication might mean for 175 PV or 500 PV bundles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Now, my challenge to you is, to look for ways to </a:t>
            </a:r>
            <a:r>
              <a:rPr lang="en-US" sz="1400" dirty="0"/>
              <a:t>simplify your new Associate onboarding</a:t>
            </a:r>
            <a:r>
              <a:rPr lang="en-US" dirty="0"/>
              <a:t>.  Looks for ways to remove complexity.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appreciate your time today.  I look forward to the next couple of days.  To Learn together and Celebrate your Success.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Thank you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3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Ray Kroc introduces himself to  Maurice (Mac) and Richard (Dick) McDonald that day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is Impressed by the efficiency of the operation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Narrow focus/minimalized menu focused on 9 items. Burgers, Fries, and Beverages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Others sold Burgers for $.30 McDonalds – Burger $.15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Cheese $.04, Star Attraction 3 Ounce Fries - $.10, Coffee $.05 soft drinks $.10 and Milkshakes $.20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25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Ray observed that day.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McDonald brothers Simplified their hamburger business – Just Nine Items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Removing complexity out of the traditional hamburger business </a:t>
            </a:r>
          </a:p>
          <a:p>
            <a:pPr marL="1200150" marR="0" lvl="2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Assembly line operations  - Made FAST FOOD more accessible to broader audience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Brothers were the original creators of the brand, pricing and the SYSTEM.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Ray Kroc's contribution was global expansion of the system or STANDARDIZATION and </a:t>
            </a:r>
            <a:r>
              <a:rPr lang="en-US" sz="12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Automization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Franchising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 vision made it possible to sell large volumes of high-quality burgers/fries at a lower price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12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Duplicable processes in each restaurant. </a:t>
            </a:r>
          </a:p>
          <a:p>
            <a:pPr marL="457200" marR="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None/>
              <a:tabLst>
                <a:tab pos="914400" algn="l"/>
              </a:tabLst>
            </a:pPr>
            <a:endParaRPr lang="en-US" sz="1200" kern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None/>
              <a:tabLst>
                <a:tab pos="914400" algn="l"/>
              </a:tabLst>
            </a:pPr>
            <a:r>
              <a:rPr lang="en-US" sz="1100" dirty="0"/>
              <a:t>NEXT SLIDE – PRESS BUTTON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77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look at where McDonalds is today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#1 in fast-food sales with over $48 Billion in total sales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 13,000 stores nationwide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PROOF that through simplification and standardized processes, the complex can be simplified and replicated without Ray </a:t>
            </a:r>
            <a:r>
              <a:rPr lang="en-US" dirty="0" err="1"/>
              <a:t>Krok</a:t>
            </a:r>
            <a:r>
              <a:rPr lang="en-US" dirty="0"/>
              <a:t> being at each store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---- Moral of the story today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don’t have to be an expert or the most educated </a:t>
            </a:r>
            <a:r>
              <a:rPr lang="en-US" dirty="0" err="1"/>
              <a:t>Mannatecher</a:t>
            </a:r>
            <a:r>
              <a:rPr lang="en-US" dirty="0"/>
              <a:t> in the room to be successful.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LOOK for WAYS to Simplify.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brings me to the core of my message today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16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 want to share with you today A WAY TO simplify the onboarding of your new Associate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way to break down the process of duplication/growth into a SIMPLE TO UNDERSTAND and Digest model of Duplication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AS WELL AS simplify the way you help a new Associate understand how to earn money with Mannatech.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I’d like to introduce you to the Power of You Plus Two.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04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What does YOU PLUS TWO MEAN?</a:t>
            </a:r>
          </a:p>
          <a:p>
            <a:pPr marL="228600" indent="-228600">
              <a:buAutoNum type="arabicPeriod"/>
            </a:pPr>
            <a:r>
              <a:rPr lang="en-US" dirty="0"/>
              <a:t>Experience the Products! – You are the YOU</a:t>
            </a:r>
          </a:p>
          <a:p>
            <a:pPr marL="228600" indent="-228600">
              <a:buAutoNum type="arabicPeriod"/>
            </a:pPr>
            <a:r>
              <a:rPr lang="en-US" dirty="0"/>
              <a:t>Focus on Two Sales Each Month – This is the TWO – New Customer + New Associate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97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look at this system of duplication as three different STEPS.</a:t>
            </a:r>
          </a:p>
          <a:p>
            <a:pPr marL="228600" indent="-228600">
              <a:buAutoNum type="arabicPeriod"/>
            </a:pPr>
            <a:r>
              <a:rPr lang="en-US" dirty="0"/>
              <a:t>ENJOY the Product Personally – Gain Your Own Experience</a:t>
            </a:r>
          </a:p>
          <a:p>
            <a:pPr marL="228600" indent="-228600">
              <a:buAutoNum type="arabicPeriod"/>
            </a:pPr>
            <a:r>
              <a:rPr lang="en-US" dirty="0"/>
              <a:t>SHARE – 2 New People (Each Month) – Associate and Customer</a:t>
            </a:r>
          </a:p>
          <a:p>
            <a:pPr marL="228600" indent="-228600">
              <a:buAutoNum type="arabicPeriod"/>
            </a:pPr>
            <a:r>
              <a:rPr lang="en-US" dirty="0"/>
              <a:t>BUILD – Support your newest Associate 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Then REPEAT this each month.  Set a Goal – 3 Month – 6 Month….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Setting realistic goals is what will keep your New Associate engaged..</a:t>
            </a:r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85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that you have the Framework of YOU PLUS TWO...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I’d like to show you what this would look like modeled out if you were to duplicate with a 250 Point Volume (PV Bundle)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250 Point Volume Product Bundles work magic in the compensation plan.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just so happens our TOP Bundle is OSP + Ambrotose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is a great bundle – 260 PV with GI </a:t>
            </a:r>
            <a:r>
              <a:rPr lang="en-US" dirty="0" err="1"/>
              <a:t>ProBalance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PRESS BUTTON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ECC7-2087-4420-AEFA-BBE327CE34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2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FA813-0896-41D1-AC20-A37012CE3FEC}" type="datetime1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77120-5C42-4A13-B516-3C7DC59CB458}" type="datetime1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26713-2AD8-49DB-BBFB-FC7F970F3D83}" type="datetime1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A3452-49EB-4F61-B862-2DAF88C18F4A}" type="datetime1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13CA7-5D38-460E-97AB-71FF60F8C460}" type="datetime1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76E-54D3-4F5F-905E-5BD898275DFD}" type="datetime1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7F89-FC8F-4C0E-9C53-70EEEB299A04}" type="datetime1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B1327-A6EB-4D95-8476-E0BD52080049}" type="datetime1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7B6D-1B5F-4F2B-9186-A64F75EB1BF5}" type="datetime1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84324-3B6C-4F49-BC03-5F3916CF4966}" type="datetime1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708E-DE65-4966-B3C5-E2A564BE2AB9}" type="datetime1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9DD5F-3EE0-4567-86DA-EC65553A2800}" type="datetime1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4996918" cy="10287000"/>
          </a:xfrm>
          <a:custGeom>
            <a:avLst/>
            <a:gdLst/>
            <a:ahLst/>
            <a:cxnLst/>
            <a:rect l="l" t="t" r="r" b="b"/>
            <a:pathLst>
              <a:path w="24996918" h="10287000">
                <a:moveTo>
                  <a:pt x="0" y="0"/>
                </a:moveTo>
                <a:lnTo>
                  <a:pt x="24996918" y="0"/>
                </a:lnTo>
                <a:lnTo>
                  <a:pt x="249969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2930" y="407300"/>
            <a:ext cx="2842270" cy="469000"/>
          </a:xfrm>
          <a:custGeom>
            <a:avLst/>
            <a:gdLst/>
            <a:ahLst/>
            <a:cxnLst/>
            <a:rect l="l" t="t" r="r" b="b"/>
            <a:pathLst>
              <a:path w="2842270" h="469000">
                <a:moveTo>
                  <a:pt x="0" y="0"/>
                </a:moveTo>
                <a:lnTo>
                  <a:pt x="2842270" y="0"/>
                </a:lnTo>
                <a:lnTo>
                  <a:pt x="2842270" y="469000"/>
                </a:lnTo>
                <a:lnTo>
                  <a:pt x="0" y="46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6" r="-38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10772" y="8339774"/>
            <a:ext cx="9775373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4200" spc="222" dirty="0">
                <a:solidFill>
                  <a:srgbClr val="FFFFFF"/>
                </a:solidFill>
                <a:latin typeface="Arimo"/>
              </a:rPr>
              <a:t>Speaker Name - </a:t>
            </a:r>
          </a:p>
          <a:p>
            <a:pPr algn="r">
              <a:lnSpc>
                <a:spcPts val="5040"/>
              </a:lnSpc>
            </a:pPr>
            <a:r>
              <a:rPr lang="en-US" sz="4200" spc="225" dirty="0">
                <a:solidFill>
                  <a:srgbClr val="FFFFFF"/>
                </a:solidFill>
                <a:latin typeface="Arimo"/>
              </a:rPr>
              <a:t>Mannatech Rank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95688" y="2931381"/>
            <a:ext cx="12674879" cy="353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67"/>
              </a:lnSpc>
            </a:pPr>
            <a:r>
              <a:rPr lang="en-US" sz="11472" spc="608" dirty="0">
                <a:solidFill>
                  <a:srgbClr val="FFFFFF"/>
                </a:solidFill>
                <a:latin typeface="Arimo Bold"/>
              </a:rPr>
              <a:t>The Power </a:t>
            </a:r>
          </a:p>
          <a:p>
            <a:pPr algn="ctr">
              <a:lnSpc>
                <a:spcPts val="13767"/>
              </a:lnSpc>
            </a:pPr>
            <a:r>
              <a:rPr lang="en-US" sz="11472" spc="614" dirty="0">
                <a:solidFill>
                  <a:srgbClr val="FFFFFF"/>
                </a:solidFill>
                <a:latin typeface="Arimo Bold"/>
              </a:rPr>
              <a:t>of Duplication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4DC65-E76C-B8D4-FA22-E3692F0E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580">
            <a:off x="1241007" y="2390775"/>
            <a:ext cx="814386" cy="0"/>
          </a:xfrm>
          <a:prstGeom prst="line">
            <a:avLst/>
          </a:prstGeom>
          <a:ln w="19050" cap="rnd">
            <a:solidFill>
              <a:srgbClr val="09AD9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0" y="2760926"/>
            <a:ext cx="18288000" cy="7526074"/>
          </a:xfrm>
          <a:custGeom>
            <a:avLst/>
            <a:gdLst/>
            <a:ahLst/>
            <a:cxnLst/>
            <a:rect l="l" t="t" r="r" b="b"/>
            <a:pathLst>
              <a:path w="18288000" h="7526074">
                <a:moveTo>
                  <a:pt x="0" y="0"/>
                </a:moveTo>
                <a:lnTo>
                  <a:pt x="18288000" y="0"/>
                </a:lnTo>
                <a:lnTo>
                  <a:pt x="18288000" y="7526074"/>
                </a:lnTo>
                <a:lnTo>
                  <a:pt x="0" y="7526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0999" y="2869116"/>
            <a:ext cx="17526000" cy="730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499" spc="-139" dirty="0">
                <a:solidFill>
                  <a:srgbClr val="FFFFFF"/>
                </a:solidFill>
                <a:latin typeface="Arimo"/>
              </a:rPr>
              <a:t>The following slides represent one example of how to build a business under the</a:t>
            </a:r>
          </a:p>
          <a:p>
            <a:pPr marL="844549" lvl="1" indent="-422274" algn="l">
              <a:lnSpc>
                <a:spcPts val="3779"/>
              </a:lnSpc>
            </a:pPr>
            <a:r>
              <a:rPr lang="en-US" sz="3499" spc="-139" dirty="0">
                <a:solidFill>
                  <a:srgbClr val="FFFFFF"/>
                </a:solidFill>
                <a:latin typeface="Arimo"/>
              </a:rPr>
              <a:t>Mannatech Compensation Plan. </a:t>
            </a:r>
          </a:p>
          <a:p>
            <a:pPr marL="844549" lvl="1" indent="-422274" algn="l">
              <a:lnSpc>
                <a:spcPts val="3779"/>
              </a:lnSpc>
            </a:pPr>
            <a:endParaRPr lang="en-US" sz="3499" spc="-139" dirty="0">
              <a:solidFill>
                <a:srgbClr val="FFFFFF"/>
              </a:solidFill>
              <a:latin typeface="Arimo"/>
            </a:endParaRPr>
          </a:p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499" spc="-139" dirty="0">
                <a:solidFill>
                  <a:srgbClr val="FFFFFF"/>
                </a:solidFill>
                <a:latin typeface="Arimo"/>
              </a:rPr>
              <a:t>This model illustrates one method that will generate a maximum amount of revenue.</a:t>
            </a:r>
          </a:p>
          <a:p>
            <a:pPr marL="844549" lvl="1" indent="-422274" algn="l">
              <a:lnSpc>
                <a:spcPts val="3779"/>
              </a:lnSpc>
            </a:pPr>
            <a:r>
              <a:rPr lang="en-US" sz="3499" spc="-139" dirty="0">
                <a:solidFill>
                  <a:srgbClr val="FFFFFF"/>
                </a:solidFill>
                <a:latin typeface="Arimo"/>
              </a:rPr>
              <a:t>There are other ways to reach milestones. See Mannatech’s Career and Compensation Plan</a:t>
            </a:r>
          </a:p>
          <a:p>
            <a:pPr marL="844549" lvl="1" indent="-422274" algn="l">
              <a:lnSpc>
                <a:spcPts val="3779"/>
              </a:lnSpc>
            </a:pPr>
            <a:r>
              <a:rPr lang="en-US" sz="3499" spc="-139" dirty="0">
                <a:solidFill>
                  <a:srgbClr val="FFFFFF"/>
                </a:solidFill>
                <a:latin typeface="Arimo"/>
              </a:rPr>
              <a:t>for more details. </a:t>
            </a:r>
          </a:p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endParaRPr lang="en-US" sz="3499" spc="-139" dirty="0">
              <a:solidFill>
                <a:srgbClr val="FFFFFF"/>
              </a:solidFill>
              <a:latin typeface="Arimo"/>
            </a:endParaRPr>
          </a:p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499" spc="-139" dirty="0">
                <a:solidFill>
                  <a:srgbClr val="FFFFFF"/>
                </a:solidFill>
                <a:latin typeface="Arimo"/>
              </a:rPr>
              <a:t>This is not a representation of what you may or will earn. Your individual, actual earnings</a:t>
            </a:r>
          </a:p>
          <a:p>
            <a:pPr marL="844549" lvl="1" indent="-422274" algn="l">
              <a:lnSpc>
                <a:spcPts val="3779"/>
              </a:lnSpc>
            </a:pPr>
            <a:r>
              <a:rPr lang="en-US" sz="3499" spc="-139" dirty="0">
                <a:solidFill>
                  <a:srgbClr val="FFFFFF"/>
                </a:solidFill>
                <a:latin typeface="Arimo"/>
              </a:rPr>
              <a:t>under the Compensation Plan may be different depending on your individual efforts and skills,</a:t>
            </a:r>
          </a:p>
          <a:p>
            <a:pPr marL="844549" lvl="1" indent="-422274" algn="l">
              <a:lnSpc>
                <a:spcPts val="3779"/>
              </a:lnSpc>
            </a:pPr>
            <a:r>
              <a:rPr lang="en-US" sz="3499" spc="-139" dirty="0">
                <a:solidFill>
                  <a:srgbClr val="FFFFFF"/>
                </a:solidFill>
                <a:latin typeface="Arimo"/>
              </a:rPr>
              <a:t>the customer base available to you and the time devoted to your business. </a:t>
            </a:r>
          </a:p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endParaRPr lang="en-US" sz="3499" spc="-136" dirty="0">
              <a:solidFill>
                <a:srgbClr val="FFFFFF"/>
              </a:solidFill>
              <a:latin typeface="Arimo"/>
            </a:endParaRPr>
          </a:p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499" spc="-136" dirty="0">
                <a:solidFill>
                  <a:srgbClr val="FFFFFF"/>
                </a:solidFill>
                <a:latin typeface="Arimo"/>
              </a:rPr>
              <a:t>All commissions, bonuses and incentive awards are earned through the sale of Mannatech products. </a:t>
            </a:r>
          </a:p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endParaRPr lang="en-US" sz="3499" spc="-139" dirty="0">
              <a:solidFill>
                <a:srgbClr val="FFFFFF"/>
              </a:solidFill>
              <a:latin typeface="Arimo"/>
            </a:endParaRPr>
          </a:p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499" spc="-139" dirty="0">
                <a:solidFill>
                  <a:srgbClr val="FFFFFF"/>
                </a:solidFill>
                <a:latin typeface="Arimo"/>
              </a:rPr>
              <a:t>As of August 2023, Mannatech’s Average Order Size in the U.S. was $191.00.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64040" y="1219200"/>
            <a:ext cx="10759918" cy="935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6400" spc="-300">
                <a:solidFill>
                  <a:srgbClr val="09AD96"/>
                </a:solidFill>
                <a:latin typeface="Arimo Medium"/>
              </a:rPr>
              <a:t>INCOME DISCLOSURES:</a:t>
            </a:r>
          </a:p>
        </p:txBody>
      </p:sp>
      <p:sp>
        <p:nvSpPr>
          <p:cNvPr id="8" name="Freeform 8"/>
          <p:cNvSpPr/>
          <p:nvPr/>
        </p:nvSpPr>
        <p:spPr>
          <a:xfrm>
            <a:off x="662930" y="407300"/>
            <a:ext cx="2842270" cy="469000"/>
          </a:xfrm>
          <a:custGeom>
            <a:avLst/>
            <a:gdLst/>
            <a:ahLst/>
            <a:cxnLst/>
            <a:rect l="l" t="t" r="r" b="b"/>
            <a:pathLst>
              <a:path w="2842270" h="469000">
                <a:moveTo>
                  <a:pt x="0" y="0"/>
                </a:moveTo>
                <a:lnTo>
                  <a:pt x="2842270" y="0"/>
                </a:lnTo>
                <a:lnTo>
                  <a:pt x="2842270" y="469000"/>
                </a:lnTo>
                <a:lnTo>
                  <a:pt x="0" y="46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6" r="-386"/>
            </a:stretch>
          </a:blipFill>
        </p:spPr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0782D-018D-6C33-9EDD-433E6D492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30" y="594576"/>
            <a:ext cx="5684538" cy="937998"/>
          </a:xfrm>
          <a:custGeom>
            <a:avLst/>
            <a:gdLst/>
            <a:ahLst/>
            <a:cxnLst/>
            <a:rect l="l" t="t" r="r" b="b"/>
            <a:pathLst>
              <a:path w="5684538" h="937998">
                <a:moveTo>
                  <a:pt x="0" y="0"/>
                </a:moveTo>
                <a:lnTo>
                  <a:pt x="5684538" y="0"/>
                </a:lnTo>
                <a:lnTo>
                  <a:pt x="5684538" y="937998"/>
                </a:lnTo>
                <a:lnTo>
                  <a:pt x="0" y="937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" b="-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09935" y="5149874"/>
            <a:ext cx="3392940" cy="3392940"/>
          </a:xfrm>
          <a:custGeom>
            <a:avLst/>
            <a:gdLst/>
            <a:ahLst/>
            <a:cxnLst/>
            <a:rect l="l" t="t" r="r" b="b"/>
            <a:pathLst>
              <a:path w="3392940" h="3392940">
                <a:moveTo>
                  <a:pt x="0" y="0"/>
                </a:moveTo>
                <a:lnTo>
                  <a:pt x="3392940" y="0"/>
                </a:lnTo>
                <a:lnTo>
                  <a:pt x="3392940" y="3392940"/>
                </a:lnTo>
                <a:lnTo>
                  <a:pt x="0" y="3392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410431" y="1744186"/>
            <a:ext cx="3392940" cy="3392940"/>
            <a:chOff x="0" y="0"/>
            <a:chExt cx="4523920" cy="45239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3920" cy="4523920"/>
            </a:xfrm>
            <a:custGeom>
              <a:avLst/>
              <a:gdLst/>
              <a:ahLst/>
              <a:cxnLst/>
              <a:rect l="l" t="t" r="r" b="b"/>
              <a:pathLst>
                <a:path w="4523920" h="4523920">
                  <a:moveTo>
                    <a:pt x="0" y="0"/>
                  </a:moveTo>
                  <a:lnTo>
                    <a:pt x="4523920" y="0"/>
                  </a:lnTo>
                  <a:lnTo>
                    <a:pt x="4523920" y="4523920"/>
                  </a:lnTo>
                  <a:lnTo>
                    <a:pt x="0" y="4523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555347" y="3471885"/>
              <a:ext cx="3413225" cy="61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11"/>
                </a:lnSpc>
              </a:pPr>
              <a:r>
                <a:rPr lang="en-US" sz="3074" spc="-6">
                  <a:solidFill>
                    <a:srgbClr val="FFFFFF"/>
                  </a:solidFill>
                  <a:latin typeface="Arimo"/>
                </a:rPr>
                <a:t>YOU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8927" y="1797940"/>
            <a:ext cx="1483422" cy="1483422"/>
            <a:chOff x="0" y="0"/>
            <a:chExt cx="1977896" cy="1977896"/>
          </a:xfrm>
        </p:grpSpPr>
        <p:sp>
          <p:nvSpPr>
            <p:cNvPr id="8" name="Freeform 8"/>
            <p:cNvSpPr/>
            <p:nvPr/>
          </p:nvSpPr>
          <p:spPr>
            <a:xfrm>
              <a:off x="396727" y="192511"/>
              <a:ext cx="1179992" cy="1549143"/>
            </a:xfrm>
            <a:custGeom>
              <a:avLst/>
              <a:gdLst/>
              <a:ahLst/>
              <a:cxnLst/>
              <a:rect l="l" t="t" r="r" b="b"/>
              <a:pathLst>
                <a:path w="1179992" h="1549143">
                  <a:moveTo>
                    <a:pt x="0" y="0"/>
                  </a:moveTo>
                  <a:lnTo>
                    <a:pt x="1179991" y="0"/>
                  </a:lnTo>
                  <a:lnTo>
                    <a:pt x="1179991" y="1549143"/>
                  </a:lnTo>
                  <a:lnTo>
                    <a:pt x="0" y="1549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0" y="0"/>
              <a:ext cx="1977896" cy="197789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9AD96">
                  <a:alpha val="49804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12" name="AutoShape 12"/>
          <p:cNvSpPr/>
          <p:nvPr/>
        </p:nvSpPr>
        <p:spPr>
          <a:xfrm flipV="1">
            <a:off x="10724518" y="4647906"/>
            <a:ext cx="909114" cy="826041"/>
          </a:xfrm>
          <a:prstGeom prst="line">
            <a:avLst/>
          </a:prstGeom>
          <a:ln w="6667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TextBox 32"/>
          <p:cNvSpPr txBox="1"/>
          <p:nvPr/>
        </p:nvSpPr>
        <p:spPr>
          <a:xfrm>
            <a:off x="1172715" y="6451124"/>
            <a:ext cx="4328795" cy="2929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2">
                <a:solidFill>
                  <a:srgbClr val="000000"/>
                </a:solidFill>
                <a:latin typeface="Arimo Bold"/>
              </a:rPr>
              <a:t>PPV – 500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2">
                <a:solidFill>
                  <a:srgbClr val="000000"/>
                </a:solidFill>
                <a:latin typeface="Arimo Bold"/>
              </a:rPr>
              <a:t>DPV – 750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2">
                <a:solidFill>
                  <a:srgbClr val="000000"/>
                </a:solidFill>
                <a:latin typeface="Arimo Bold"/>
              </a:rPr>
              <a:t>First Order Bonuses - $100.00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2">
                <a:solidFill>
                  <a:srgbClr val="FF3131"/>
                </a:solidFill>
                <a:latin typeface="Arimo Bold"/>
              </a:rPr>
              <a:t>Commission Total = $100.00</a:t>
            </a:r>
            <a:r>
              <a:rPr lang="en-US" sz="2400" spc="2">
                <a:solidFill>
                  <a:srgbClr val="000000"/>
                </a:solidFill>
                <a:latin typeface="Arimo Bold"/>
              </a:rPr>
              <a:t>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400" spc="2">
              <a:solidFill>
                <a:srgbClr val="000000"/>
              </a:solidFill>
              <a:latin typeface="Arimo Bold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2">
                <a:solidFill>
                  <a:srgbClr val="000000"/>
                </a:solidFill>
                <a:latin typeface="Arimo Bold"/>
              </a:rPr>
              <a:t>Rank: Associate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400" spc="2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653829" y="4711676"/>
            <a:ext cx="90614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2">
                <a:solidFill>
                  <a:srgbClr val="000000"/>
                </a:solidFill>
                <a:latin typeface="Arimo Bold"/>
              </a:rPr>
              <a:t> 250 PV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757565" y="2809659"/>
            <a:ext cx="90614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2">
                <a:solidFill>
                  <a:srgbClr val="000000"/>
                </a:solidFill>
                <a:latin typeface="Arimo Bold"/>
              </a:rPr>
              <a:t> 250 PV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953333" y="7897019"/>
            <a:ext cx="90614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2">
                <a:solidFill>
                  <a:srgbClr val="000000"/>
                </a:solidFill>
                <a:latin typeface="Arimo Bold"/>
              </a:rPr>
              <a:t> 250 PV</a:t>
            </a:r>
          </a:p>
        </p:txBody>
      </p:sp>
      <p:grpSp>
        <p:nvGrpSpPr>
          <p:cNvPr id="36" name="Group 13">
            <a:extLst>
              <a:ext uri="{FF2B5EF4-FFF2-40B4-BE49-F238E27FC236}">
                <a16:creationId xmlns:a16="http://schemas.microsoft.com/office/drawing/2014/main" id="{D6A97CEC-9759-CE8B-1153-31CB04B73C50}"/>
              </a:ext>
            </a:extLst>
          </p:cNvPr>
          <p:cNvGrpSpPr/>
          <p:nvPr/>
        </p:nvGrpSpPr>
        <p:grpSpPr>
          <a:xfrm>
            <a:off x="1028700" y="1991221"/>
            <a:ext cx="4616825" cy="3303091"/>
            <a:chOff x="0" y="-289322"/>
            <a:chExt cx="6155766" cy="4404122"/>
          </a:xfrm>
        </p:grpSpPr>
        <p:grpSp>
          <p:nvGrpSpPr>
            <p:cNvPr id="37" name="Group 14">
              <a:extLst>
                <a:ext uri="{FF2B5EF4-FFF2-40B4-BE49-F238E27FC236}">
                  <a16:creationId xmlns:a16="http://schemas.microsoft.com/office/drawing/2014/main" id="{A7654A19-A59C-A4EA-64CB-6F843FBEB044}"/>
                </a:ext>
              </a:extLst>
            </p:cNvPr>
            <p:cNvGrpSpPr/>
            <p:nvPr/>
          </p:nvGrpSpPr>
          <p:grpSpPr>
            <a:xfrm>
              <a:off x="0" y="-289322"/>
              <a:ext cx="6155766" cy="4404122"/>
              <a:chOff x="0" y="-57150"/>
              <a:chExt cx="1215954" cy="869950"/>
            </a:xfrm>
          </p:grpSpPr>
          <p:sp>
            <p:nvSpPr>
              <p:cNvPr id="53" name="Freeform 15">
                <a:extLst>
                  <a:ext uri="{FF2B5EF4-FFF2-40B4-BE49-F238E27FC236}">
                    <a16:creationId xmlns:a16="http://schemas.microsoft.com/office/drawing/2014/main" id="{60B85BB3-0C67-E9F2-144F-9E49B5DA3BA6}"/>
                  </a:ext>
                </a:extLst>
              </p:cNvPr>
              <p:cNvSpPr/>
              <p:nvPr/>
            </p:nvSpPr>
            <p:spPr>
              <a:xfrm>
                <a:off x="0" y="0"/>
                <a:ext cx="121595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215954" h="812800">
                    <a:moveTo>
                      <a:pt x="0" y="0"/>
                    </a:moveTo>
                    <a:lnTo>
                      <a:pt x="1215954" y="0"/>
                    </a:lnTo>
                    <a:lnTo>
                      <a:pt x="1215954" y="812800"/>
                    </a:lnTo>
                    <a:lnTo>
                      <a:pt x="0" y="8128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0BDBC"/>
              </a:solidFill>
              <a:ln w="5715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" name="TextBox 16">
                <a:extLst>
                  <a:ext uri="{FF2B5EF4-FFF2-40B4-BE49-F238E27FC236}">
                    <a16:creationId xmlns:a16="http://schemas.microsoft.com/office/drawing/2014/main" id="{9A619266-7CDD-7770-02A9-D31DEAE9FE7B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81088" tIns="381088" rIns="381088" bIns="381088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E1FE7C4F-6CBB-2AD2-8B05-C9E4AE631608}"/>
                </a:ext>
              </a:extLst>
            </p:cNvPr>
            <p:cNvSpPr/>
            <p:nvPr/>
          </p:nvSpPr>
          <p:spPr>
            <a:xfrm>
              <a:off x="624463" y="1202104"/>
              <a:ext cx="327237" cy="429611"/>
            </a:xfrm>
            <a:custGeom>
              <a:avLst/>
              <a:gdLst/>
              <a:ahLst/>
              <a:cxnLst/>
              <a:rect l="l" t="t" r="r" b="b"/>
              <a:pathLst>
                <a:path w="327237" h="429611">
                  <a:moveTo>
                    <a:pt x="0" y="0"/>
                  </a:moveTo>
                  <a:lnTo>
                    <a:pt x="327237" y="0"/>
                  </a:lnTo>
                  <a:lnTo>
                    <a:pt x="327237" y="429611"/>
                  </a:lnTo>
                  <a:lnTo>
                    <a:pt x="0" y="429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39" name="Group 18">
              <a:extLst>
                <a:ext uri="{FF2B5EF4-FFF2-40B4-BE49-F238E27FC236}">
                  <a16:creationId xmlns:a16="http://schemas.microsoft.com/office/drawing/2014/main" id="{FE68564E-8C28-D0D2-709D-7F600D7FA624}"/>
                </a:ext>
              </a:extLst>
            </p:cNvPr>
            <p:cNvGrpSpPr/>
            <p:nvPr/>
          </p:nvGrpSpPr>
          <p:grpSpPr>
            <a:xfrm>
              <a:off x="514442" y="1148716"/>
              <a:ext cx="548513" cy="548513"/>
              <a:chOff x="0" y="0"/>
              <a:chExt cx="812800" cy="812800"/>
            </a:xfrm>
          </p:grpSpPr>
          <p:sp>
            <p:nvSpPr>
              <p:cNvPr id="51" name="Freeform 19">
                <a:extLst>
                  <a:ext uri="{FF2B5EF4-FFF2-40B4-BE49-F238E27FC236}">
                    <a16:creationId xmlns:a16="http://schemas.microsoft.com/office/drawing/2014/main" id="{494C6400-5532-A2F3-ECFF-176197929FC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9AD96">
                  <a:alpha val="49804"/>
                </a:srgbClr>
              </a:solidFill>
            </p:spPr>
          </p:sp>
          <p:sp>
            <p:nvSpPr>
              <p:cNvPr id="52" name="TextBox 20">
                <a:extLst>
                  <a:ext uri="{FF2B5EF4-FFF2-40B4-BE49-F238E27FC236}">
                    <a16:creationId xmlns:a16="http://schemas.microsoft.com/office/drawing/2014/main" id="{9F47740D-573A-D4FC-D24D-7E5A6D998AC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FEC472A8-36FB-8294-EE19-97EC50D2EBB8}"/>
                </a:ext>
              </a:extLst>
            </p:cNvPr>
            <p:cNvSpPr/>
            <p:nvPr/>
          </p:nvSpPr>
          <p:spPr>
            <a:xfrm>
              <a:off x="624463" y="1836531"/>
              <a:ext cx="327237" cy="429611"/>
            </a:xfrm>
            <a:custGeom>
              <a:avLst/>
              <a:gdLst/>
              <a:ahLst/>
              <a:cxnLst/>
              <a:rect l="l" t="t" r="r" b="b"/>
              <a:pathLst>
                <a:path w="327237" h="429611">
                  <a:moveTo>
                    <a:pt x="0" y="0"/>
                  </a:moveTo>
                  <a:lnTo>
                    <a:pt x="327237" y="0"/>
                  </a:lnTo>
                  <a:lnTo>
                    <a:pt x="327237" y="429611"/>
                  </a:lnTo>
                  <a:lnTo>
                    <a:pt x="0" y="429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41" name="Group 22">
              <a:extLst>
                <a:ext uri="{FF2B5EF4-FFF2-40B4-BE49-F238E27FC236}">
                  <a16:creationId xmlns:a16="http://schemas.microsoft.com/office/drawing/2014/main" id="{47BE3A4B-C31A-3F92-2461-2177DC807473}"/>
                </a:ext>
              </a:extLst>
            </p:cNvPr>
            <p:cNvGrpSpPr/>
            <p:nvPr/>
          </p:nvGrpSpPr>
          <p:grpSpPr>
            <a:xfrm>
              <a:off x="514442" y="1783143"/>
              <a:ext cx="548513" cy="548513"/>
              <a:chOff x="0" y="0"/>
              <a:chExt cx="812800" cy="812800"/>
            </a:xfrm>
          </p:grpSpPr>
          <p:sp>
            <p:nvSpPr>
              <p:cNvPr id="49" name="Freeform 23">
                <a:extLst>
                  <a:ext uri="{FF2B5EF4-FFF2-40B4-BE49-F238E27FC236}">
                    <a16:creationId xmlns:a16="http://schemas.microsoft.com/office/drawing/2014/main" id="{2C84FD40-7BCD-FF79-7F4C-E25128AFDE7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50" name="TextBox 24">
                <a:extLst>
                  <a:ext uri="{FF2B5EF4-FFF2-40B4-BE49-F238E27FC236}">
                    <a16:creationId xmlns:a16="http://schemas.microsoft.com/office/drawing/2014/main" id="{16001E5A-829B-903E-8043-5F391E5B6BB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  <p:sp>
          <p:nvSpPr>
            <p:cNvPr id="42" name="Freeform 25">
              <a:extLst>
                <a:ext uri="{FF2B5EF4-FFF2-40B4-BE49-F238E27FC236}">
                  <a16:creationId xmlns:a16="http://schemas.microsoft.com/office/drawing/2014/main" id="{3DC1DDC3-ACB4-D9DC-051D-1E29585C6502}"/>
                </a:ext>
              </a:extLst>
            </p:cNvPr>
            <p:cNvSpPr/>
            <p:nvPr/>
          </p:nvSpPr>
          <p:spPr>
            <a:xfrm>
              <a:off x="514442" y="2416183"/>
              <a:ext cx="548513" cy="548513"/>
            </a:xfrm>
            <a:custGeom>
              <a:avLst/>
              <a:gdLst/>
              <a:ahLst/>
              <a:cxnLst/>
              <a:rect l="l" t="t" r="r" b="b"/>
              <a:pathLst>
                <a:path w="548513" h="548513">
                  <a:moveTo>
                    <a:pt x="0" y="0"/>
                  </a:moveTo>
                  <a:lnTo>
                    <a:pt x="548513" y="0"/>
                  </a:lnTo>
                  <a:lnTo>
                    <a:pt x="548513" y="548514"/>
                  </a:lnTo>
                  <a:lnTo>
                    <a:pt x="0" y="548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26">
              <a:extLst>
                <a:ext uri="{FF2B5EF4-FFF2-40B4-BE49-F238E27FC236}">
                  <a16:creationId xmlns:a16="http://schemas.microsoft.com/office/drawing/2014/main" id="{3ED534F8-4E0F-DF8B-857D-8D0EAD54353D}"/>
                </a:ext>
              </a:extLst>
            </p:cNvPr>
            <p:cNvSpPr/>
            <p:nvPr/>
          </p:nvSpPr>
          <p:spPr>
            <a:xfrm>
              <a:off x="515274" y="3079006"/>
              <a:ext cx="548513" cy="548513"/>
            </a:xfrm>
            <a:custGeom>
              <a:avLst/>
              <a:gdLst/>
              <a:ahLst/>
              <a:cxnLst/>
              <a:rect l="l" t="t" r="r" b="b"/>
              <a:pathLst>
                <a:path w="548513" h="548513">
                  <a:moveTo>
                    <a:pt x="0" y="0"/>
                  </a:moveTo>
                  <a:lnTo>
                    <a:pt x="548514" y="0"/>
                  </a:lnTo>
                  <a:lnTo>
                    <a:pt x="548514" y="548513"/>
                  </a:lnTo>
                  <a:lnTo>
                    <a:pt x="0" y="548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TextBox 27">
              <a:extLst>
                <a:ext uri="{FF2B5EF4-FFF2-40B4-BE49-F238E27FC236}">
                  <a16:creationId xmlns:a16="http://schemas.microsoft.com/office/drawing/2014/main" id="{56E3AA22-75B1-3803-17B8-DDBB5D667F22}"/>
                </a:ext>
              </a:extLst>
            </p:cNvPr>
            <p:cNvSpPr txBox="1"/>
            <p:nvPr/>
          </p:nvSpPr>
          <p:spPr>
            <a:xfrm>
              <a:off x="515274" y="432225"/>
              <a:ext cx="5640492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 Bold"/>
                </a:rPr>
                <a:t>YOU PLUS 2 is based on 250 PV</a:t>
              </a:r>
            </a:p>
          </p:txBody>
        </p:sp>
        <p:sp>
          <p:nvSpPr>
            <p:cNvPr id="45" name="TextBox 28">
              <a:extLst>
                <a:ext uri="{FF2B5EF4-FFF2-40B4-BE49-F238E27FC236}">
                  <a16:creationId xmlns:a16="http://schemas.microsoft.com/office/drawing/2014/main" id="{4988D8BF-2C9C-804C-CAC5-ADD521751169}"/>
                </a:ext>
              </a:extLst>
            </p:cNvPr>
            <p:cNvSpPr txBox="1"/>
            <p:nvPr/>
          </p:nvSpPr>
          <p:spPr>
            <a:xfrm>
              <a:off x="1253437" y="1174265"/>
              <a:ext cx="4888141" cy="436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"/>
                </a:rPr>
                <a:t>Personally Enrolled Customer</a:t>
              </a:r>
            </a:p>
          </p:txBody>
        </p:sp>
        <p:sp>
          <p:nvSpPr>
            <p:cNvPr id="46" name="TextBox 29">
              <a:extLst>
                <a:ext uri="{FF2B5EF4-FFF2-40B4-BE49-F238E27FC236}">
                  <a16:creationId xmlns:a16="http://schemas.microsoft.com/office/drawing/2014/main" id="{7D71ECAF-D1F4-0268-7197-21AD9F3674B2}"/>
                </a:ext>
              </a:extLst>
            </p:cNvPr>
            <p:cNvSpPr txBox="1"/>
            <p:nvPr/>
          </p:nvSpPr>
          <p:spPr>
            <a:xfrm>
              <a:off x="1261997" y="1838326"/>
              <a:ext cx="4879579" cy="436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"/>
                </a:rPr>
                <a:t>Downline Enrolled Customer</a:t>
              </a:r>
            </a:p>
          </p:txBody>
        </p:sp>
        <p:sp>
          <p:nvSpPr>
            <p:cNvPr id="47" name="TextBox 30">
              <a:extLst>
                <a:ext uri="{FF2B5EF4-FFF2-40B4-BE49-F238E27FC236}">
                  <a16:creationId xmlns:a16="http://schemas.microsoft.com/office/drawing/2014/main" id="{821B183A-2EC0-9887-6F25-B0F226BE9E97}"/>
                </a:ext>
              </a:extLst>
            </p:cNvPr>
            <p:cNvSpPr txBox="1"/>
            <p:nvPr/>
          </p:nvSpPr>
          <p:spPr>
            <a:xfrm>
              <a:off x="1253437" y="2441732"/>
              <a:ext cx="4518289" cy="4497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"/>
                </a:rPr>
                <a:t>Personally Enrolled Associate</a:t>
              </a:r>
            </a:p>
          </p:txBody>
        </p:sp>
        <p:sp>
          <p:nvSpPr>
            <p:cNvPr id="48" name="TextBox 31">
              <a:extLst>
                <a:ext uri="{FF2B5EF4-FFF2-40B4-BE49-F238E27FC236}">
                  <a16:creationId xmlns:a16="http://schemas.microsoft.com/office/drawing/2014/main" id="{849CF0CD-587B-241C-840B-AA2160392DAA}"/>
                </a:ext>
              </a:extLst>
            </p:cNvPr>
            <p:cNvSpPr txBox="1"/>
            <p:nvPr/>
          </p:nvSpPr>
          <p:spPr>
            <a:xfrm>
              <a:off x="1253437" y="3104555"/>
              <a:ext cx="4650823" cy="436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"/>
                </a:rPr>
                <a:t>Downline  Enrolled Associate 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1F94366-6D00-CA42-7329-E901F41DB8EE}"/>
              </a:ext>
            </a:extLst>
          </p:cNvPr>
          <p:cNvSpPr txBox="1"/>
          <p:nvPr/>
        </p:nvSpPr>
        <p:spPr>
          <a:xfrm>
            <a:off x="6835587" y="256022"/>
            <a:ext cx="4616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spc="2" dirty="0">
                <a:solidFill>
                  <a:srgbClr val="000000"/>
                </a:solidFill>
                <a:latin typeface="Arimo Bold"/>
              </a:rPr>
              <a:t>MONTH ONE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3FF6E3-05B0-0775-CB68-204EC6361378}"/>
              </a:ext>
            </a:extLst>
          </p:cNvPr>
          <p:cNvSpPr txBox="1"/>
          <p:nvPr/>
        </p:nvSpPr>
        <p:spPr>
          <a:xfrm>
            <a:off x="5029200" y="950775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2022, individuals at the Associate rank earned average monthly commissions of $2.62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C9F2200-D104-2E91-555E-DF0E2AFF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30" y="594576"/>
            <a:ext cx="5684538" cy="937998"/>
          </a:xfrm>
          <a:custGeom>
            <a:avLst/>
            <a:gdLst/>
            <a:ahLst/>
            <a:cxnLst/>
            <a:rect l="l" t="t" r="r" b="b"/>
            <a:pathLst>
              <a:path w="5684538" h="937998">
                <a:moveTo>
                  <a:pt x="0" y="0"/>
                </a:moveTo>
                <a:lnTo>
                  <a:pt x="5684538" y="0"/>
                </a:lnTo>
                <a:lnTo>
                  <a:pt x="5684538" y="937998"/>
                </a:lnTo>
                <a:lnTo>
                  <a:pt x="0" y="937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" b="-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02377" y="3959285"/>
            <a:ext cx="2504228" cy="2504228"/>
          </a:xfrm>
          <a:custGeom>
            <a:avLst/>
            <a:gdLst/>
            <a:ahLst/>
            <a:cxnLst/>
            <a:rect l="l" t="t" r="r" b="b"/>
            <a:pathLst>
              <a:path w="2504228" h="2504228">
                <a:moveTo>
                  <a:pt x="0" y="0"/>
                </a:moveTo>
                <a:lnTo>
                  <a:pt x="2504229" y="0"/>
                </a:lnTo>
                <a:lnTo>
                  <a:pt x="2504229" y="2504228"/>
                </a:lnTo>
                <a:lnTo>
                  <a:pt x="0" y="2504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773191" y="1028700"/>
            <a:ext cx="2504228" cy="2504228"/>
            <a:chOff x="0" y="0"/>
            <a:chExt cx="3338971" cy="33389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38971" cy="3338971"/>
            </a:xfrm>
            <a:custGeom>
              <a:avLst/>
              <a:gdLst/>
              <a:ahLst/>
              <a:cxnLst/>
              <a:rect l="l" t="t" r="r" b="b"/>
              <a:pathLst>
                <a:path w="3338971" h="3338971">
                  <a:moveTo>
                    <a:pt x="0" y="0"/>
                  </a:moveTo>
                  <a:lnTo>
                    <a:pt x="3338971" y="0"/>
                  </a:lnTo>
                  <a:lnTo>
                    <a:pt x="3338971" y="3338971"/>
                  </a:lnTo>
                  <a:lnTo>
                    <a:pt x="0" y="3338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409885" y="2564990"/>
              <a:ext cx="2519200" cy="45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4"/>
                </a:lnSpc>
              </a:pPr>
              <a:r>
                <a:rPr lang="en-US" sz="2269" spc="-4">
                  <a:solidFill>
                    <a:srgbClr val="FFFFFF"/>
                  </a:solidFill>
                  <a:latin typeface="Arimo"/>
                </a:rPr>
                <a:t>YOU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030576" y="1068374"/>
            <a:ext cx="1094870" cy="1094870"/>
            <a:chOff x="0" y="0"/>
            <a:chExt cx="1459826" cy="1459826"/>
          </a:xfrm>
        </p:grpSpPr>
        <p:sp>
          <p:nvSpPr>
            <p:cNvPr id="8" name="Freeform 8"/>
            <p:cNvSpPr/>
            <p:nvPr/>
          </p:nvSpPr>
          <p:spPr>
            <a:xfrm>
              <a:off x="292812" y="142087"/>
              <a:ext cx="870917" cy="1143377"/>
            </a:xfrm>
            <a:custGeom>
              <a:avLst/>
              <a:gdLst/>
              <a:ahLst/>
              <a:cxnLst/>
              <a:rect l="l" t="t" r="r" b="b"/>
              <a:pathLst>
                <a:path w="870917" h="1143377">
                  <a:moveTo>
                    <a:pt x="0" y="0"/>
                  </a:moveTo>
                  <a:lnTo>
                    <a:pt x="870917" y="0"/>
                  </a:lnTo>
                  <a:lnTo>
                    <a:pt x="870917" y="1143376"/>
                  </a:lnTo>
                  <a:lnTo>
                    <a:pt x="0" y="1143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0" y="0"/>
              <a:ext cx="1459826" cy="145982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9AD96">
                  <a:alpha val="49804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12" name="AutoShape 12"/>
          <p:cNvSpPr/>
          <p:nvPr/>
        </p:nvSpPr>
        <p:spPr>
          <a:xfrm flipV="1">
            <a:off x="9454492" y="3281362"/>
            <a:ext cx="1549195" cy="677923"/>
          </a:xfrm>
          <a:prstGeom prst="line">
            <a:avLst/>
          </a:prstGeom>
          <a:ln w="4762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>
            <a:grpSpLocks noGrp="1" noUngrp="1" noRot="1" noMove="1" noResize="1"/>
          </p:cNvGrpSpPr>
          <p:nvPr/>
        </p:nvGrpSpPr>
        <p:grpSpPr>
          <a:xfrm>
            <a:off x="1028700" y="1991221"/>
            <a:ext cx="4616825" cy="3303091"/>
            <a:chOff x="0" y="-289322"/>
            <a:chExt cx="6155766" cy="4404122"/>
          </a:xfrm>
        </p:grpSpPr>
        <p:grpSp>
          <p:nvGrpSpPr>
            <p:cNvPr id="14" name="Group 14"/>
            <p:cNvGrpSpPr>
              <a:grpSpLocks noGrp="1" noUngrp="1" noRot="1" noMove="1" noResize="1"/>
            </p:cNvGrpSpPr>
            <p:nvPr/>
          </p:nvGrpSpPr>
          <p:grpSpPr>
            <a:xfrm>
              <a:off x="0" y="-289322"/>
              <a:ext cx="6155766" cy="4404122"/>
              <a:chOff x="0" y="-57150"/>
              <a:chExt cx="1215954" cy="869950"/>
            </a:xfrm>
          </p:grpSpPr>
          <p:sp>
            <p:nvSpPr>
              <p:cNvPr id="15" name="Freeform 15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121595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215954" h="812800">
                    <a:moveTo>
                      <a:pt x="0" y="0"/>
                    </a:moveTo>
                    <a:lnTo>
                      <a:pt x="1215954" y="0"/>
                    </a:lnTo>
                    <a:lnTo>
                      <a:pt x="1215954" y="812800"/>
                    </a:lnTo>
                    <a:lnTo>
                      <a:pt x="0" y="8128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0BDBC"/>
              </a:solidFill>
              <a:ln w="5715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" name="TextBox 16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81088" tIns="381088" rIns="381088" bIns="381088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463" y="1202104"/>
              <a:ext cx="327237" cy="429611"/>
            </a:xfrm>
            <a:custGeom>
              <a:avLst/>
              <a:gdLst/>
              <a:ahLst/>
              <a:cxnLst/>
              <a:rect l="l" t="t" r="r" b="b"/>
              <a:pathLst>
                <a:path w="327237" h="429611">
                  <a:moveTo>
                    <a:pt x="0" y="0"/>
                  </a:moveTo>
                  <a:lnTo>
                    <a:pt x="327237" y="0"/>
                  </a:lnTo>
                  <a:lnTo>
                    <a:pt x="327237" y="429611"/>
                  </a:lnTo>
                  <a:lnTo>
                    <a:pt x="0" y="429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18" name="Group 18"/>
            <p:cNvGrpSpPr>
              <a:grpSpLocks noGrp="1" noUngrp="1" noRot="1" noMove="1" noResize="1"/>
            </p:cNvGrpSpPr>
            <p:nvPr/>
          </p:nvGrpSpPr>
          <p:grpSpPr>
            <a:xfrm>
              <a:off x="514442" y="1148716"/>
              <a:ext cx="548513" cy="548513"/>
              <a:chOff x="0" y="0"/>
              <a:chExt cx="812800" cy="812800"/>
            </a:xfrm>
          </p:grpSpPr>
          <p:sp>
            <p:nvSpPr>
              <p:cNvPr id="19" name="Freeform 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9AD96">
                  <a:alpha val="49804"/>
                </a:srgbClr>
              </a:solidFill>
            </p:spPr>
          </p:sp>
          <p:sp>
            <p:nvSpPr>
              <p:cNvPr id="20" name="TextBox 20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463" y="1836531"/>
              <a:ext cx="327237" cy="429611"/>
            </a:xfrm>
            <a:custGeom>
              <a:avLst/>
              <a:gdLst/>
              <a:ahLst/>
              <a:cxnLst/>
              <a:rect l="l" t="t" r="r" b="b"/>
              <a:pathLst>
                <a:path w="327237" h="429611">
                  <a:moveTo>
                    <a:pt x="0" y="0"/>
                  </a:moveTo>
                  <a:lnTo>
                    <a:pt x="327237" y="0"/>
                  </a:lnTo>
                  <a:lnTo>
                    <a:pt x="327237" y="429611"/>
                  </a:lnTo>
                  <a:lnTo>
                    <a:pt x="0" y="429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22" name="Group 22"/>
            <p:cNvGrpSpPr>
              <a:grpSpLocks noGrp="1" noUngrp="1" noRot="1" noMove="1" noResize="1"/>
            </p:cNvGrpSpPr>
            <p:nvPr/>
          </p:nvGrpSpPr>
          <p:grpSpPr>
            <a:xfrm>
              <a:off x="514442" y="1783143"/>
              <a:ext cx="548513" cy="548513"/>
              <a:chOff x="0" y="0"/>
              <a:chExt cx="812800" cy="812800"/>
            </a:xfrm>
          </p:grpSpPr>
          <p:sp>
            <p:nvSpPr>
              <p:cNvPr id="23" name="Freeform 23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24" name="TextBox 24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4442" y="2416183"/>
              <a:ext cx="548513" cy="548513"/>
            </a:xfrm>
            <a:custGeom>
              <a:avLst/>
              <a:gdLst/>
              <a:ahLst/>
              <a:cxnLst/>
              <a:rect l="l" t="t" r="r" b="b"/>
              <a:pathLst>
                <a:path w="548513" h="548513">
                  <a:moveTo>
                    <a:pt x="0" y="0"/>
                  </a:moveTo>
                  <a:lnTo>
                    <a:pt x="548513" y="0"/>
                  </a:lnTo>
                  <a:lnTo>
                    <a:pt x="548513" y="548514"/>
                  </a:lnTo>
                  <a:lnTo>
                    <a:pt x="0" y="548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5274" y="3079006"/>
              <a:ext cx="548513" cy="548513"/>
            </a:xfrm>
            <a:custGeom>
              <a:avLst/>
              <a:gdLst/>
              <a:ahLst/>
              <a:cxnLst/>
              <a:rect l="l" t="t" r="r" b="b"/>
              <a:pathLst>
                <a:path w="548513" h="548513">
                  <a:moveTo>
                    <a:pt x="0" y="0"/>
                  </a:moveTo>
                  <a:lnTo>
                    <a:pt x="548514" y="0"/>
                  </a:lnTo>
                  <a:lnTo>
                    <a:pt x="548514" y="548513"/>
                  </a:lnTo>
                  <a:lnTo>
                    <a:pt x="0" y="548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5274" y="432225"/>
              <a:ext cx="5640492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 Bold"/>
                </a:rPr>
                <a:t>YOU PLUS 2 is based on 250 PV</a:t>
              </a:r>
            </a:p>
          </p:txBody>
        </p:sp>
        <p:sp>
          <p:nvSpPr>
            <p:cNvPr id="28" name="TextBox 2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53437" y="1174265"/>
              <a:ext cx="4888141" cy="436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"/>
                </a:rPr>
                <a:t>Personally Enrolled Customer</a:t>
              </a:r>
            </a:p>
          </p:txBody>
        </p:sp>
        <p:sp>
          <p:nvSpPr>
            <p:cNvPr id="29" name="TextBox 2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61997" y="1838326"/>
              <a:ext cx="4879579" cy="436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"/>
                </a:rPr>
                <a:t>Downline Enrolled Customer</a:t>
              </a:r>
            </a:p>
          </p:txBody>
        </p:sp>
        <p:sp>
          <p:nvSpPr>
            <p:cNvPr id="30" name="TextBox 3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53437" y="2441732"/>
              <a:ext cx="4518289" cy="4497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"/>
                </a:rPr>
                <a:t>Personally Enrolled Associate</a:t>
              </a:r>
            </a:p>
          </p:txBody>
        </p:sp>
        <p:sp>
          <p:nvSpPr>
            <p:cNvPr id="31" name="TextBox 3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53437" y="3104555"/>
              <a:ext cx="4650823" cy="436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"/>
                </a:rPr>
                <a:t>Downline  Enrolled Associate 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28700" y="6336773"/>
            <a:ext cx="4328795" cy="357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PPV – 750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DPV - 1750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First Order Bonuses - $100.00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Power Seller Bonus - $75.00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Unilevel - $20.50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FF3131"/>
                </a:solidFill>
                <a:latin typeface="Arimo Bold"/>
              </a:rPr>
              <a:t>Commission Total - $195.50</a:t>
            </a:r>
          </a:p>
          <a:p>
            <a:pPr>
              <a:lnSpc>
                <a:spcPts val="3359"/>
              </a:lnSpc>
            </a:pPr>
            <a:endParaRPr lang="en-US" sz="2400" spc="2" dirty="0">
              <a:solidFill>
                <a:srgbClr val="FF3131"/>
              </a:solidFill>
              <a:latin typeface="Arimo Bold"/>
            </a:endParaRP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B0B0B"/>
                </a:solidFill>
                <a:latin typeface="Arimo Bold"/>
              </a:rPr>
              <a:t>Rank - Director</a:t>
            </a:r>
          </a:p>
          <a:p>
            <a:pPr>
              <a:lnSpc>
                <a:spcPts val="1679"/>
              </a:lnSpc>
              <a:spcBef>
                <a:spcPct val="0"/>
              </a:spcBef>
            </a:pPr>
            <a:endParaRPr lang="en-US" sz="2400" spc="2" dirty="0">
              <a:solidFill>
                <a:srgbClr val="0B0B0B"/>
              </a:solidFill>
              <a:latin typeface="Arimo Bold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9908817" y="1068374"/>
            <a:ext cx="1094870" cy="1094870"/>
            <a:chOff x="0" y="0"/>
            <a:chExt cx="1459826" cy="1459826"/>
          </a:xfrm>
        </p:grpSpPr>
        <p:sp>
          <p:nvSpPr>
            <p:cNvPr id="34" name="Freeform 34"/>
            <p:cNvSpPr/>
            <p:nvPr/>
          </p:nvSpPr>
          <p:spPr>
            <a:xfrm>
              <a:off x="292812" y="142087"/>
              <a:ext cx="870917" cy="1143377"/>
            </a:xfrm>
            <a:custGeom>
              <a:avLst/>
              <a:gdLst/>
              <a:ahLst/>
              <a:cxnLst/>
              <a:rect l="l" t="t" r="r" b="b"/>
              <a:pathLst>
                <a:path w="870917" h="1143377">
                  <a:moveTo>
                    <a:pt x="0" y="0"/>
                  </a:moveTo>
                  <a:lnTo>
                    <a:pt x="870917" y="0"/>
                  </a:lnTo>
                  <a:lnTo>
                    <a:pt x="870917" y="1143376"/>
                  </a:lnTo>
                  <a:lnTo>
                    <a:pt x="0" y="1143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35" name="Group 35"/>
            <p:cNvGrpSpPr/>
            <p:nvPr/>
          </p:nvGrpSpPr>
          <p:grpSpPr>
            <a:xfrm>
              <a:off x="0" y="0"/>
              <a:ext cx="1459826" cy="1459826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9AD96">
                  <a:alpha val="49804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38" name="Freeform 38"/>
          <p:cNvSpPr/>
          <p:nvPr/>
        </p:nvSpPr>
        <p:spPr>
          <a:xfrm>
            <a:off x="13452086" y="3889695"/>
            <a:ext cx="2504228" cy="2504228"/>
          </a:xfrm>
          <a:custGeom>
            <a:avLst/>
            <a:gdLst/>
            <a:ahLst/>
            <a:cxnLst/>
            <a:rect l="l" t="t" r="r" b="b"/>
            <a:pathLst>
              <a:path w="2504228" h="2504228">
                <a:moveTo>
                  <a:pt x="0" y="0"/>
                </a:moveTo>
                <a:lnTo>
                  <a:pt x="2504229" y="0"/>
                </a:lnTo>
                <a:lnTo>
                  <a:pt x="2504229" y="2504228"/>
                </a:lnTo>
                <a:lnTo>
                  <a:pt x="0" y="2504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9" name="AutoShape 39"/>
          <p:cNvSpPr/>
          <p:nvPr/>
        </p:nvSpPr>
        <p:spPr>
          <a:xfrm flipH="1" flipV="1">
            <a:off x="13035058" y="3241440"/>
            <a:ext cx="1669142" cy="648255"/>
          </a:xfrm>
          <a:prstGeom prst="line">
            <a:avLst/>
          </a:prstGeom>
          <a:ln w="4762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0" name="Group 40"/>
          <p:cNvGrpSpPr/>
          <p:nvPr/>
        </p:nvGrpSpPr>
        <p:grpSpPr>
          <a:xfrm>
            <a:off x="7360266" y="4047096"/>
            <a:ext cx="1094870" cy="1094870"/>
            <a:chOff x="0" y="0"/>
            <a:chExt cx="1459826" cy="1459826"/>
          </a:xfrm>
        </p:grpSpPr>
        <p:sp>
          <p:nvSpPr>
            <p:cNvPr id="41" name="Freeform 41"/>
            <p:cNvSpPr/>
            <p:nvPr/>
          </p:nvSpPr>
          <p:spPr>
            <a:xfrm>
              <a:off x="292812" y="142087"/>
              <a:ext cx="870917" cy="1143377"/>
            </a:xfrm>
            <a:custGeom>
              <a:avLst/>
              <a:gdLst/>
              <a:ahLst/>
              <a:cxnLst/>
              <a:rect l="l" t="t" r="r" b="b"/>
              <a:pathLst>
                <a:path w="870917" h="1143377">
                  <a:moveTo>
                    <a:pt x="0" y="0"/>
                  </a:moveTo>
                  <a:lnTo>
                    <a:pt x="870917" y="0"/>
                  </a:lnTo>
                  <a:lnTo>
                    <a:pt x="870917" y="1143376"/>
                  </a:lnTo>
                  <a:lnTo>
                    <a:pt x="0" y="1143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42" name="Group 42"/>
            <p:cNvGrpSpPr/>
            <p:nvPr/>
          </p:nvGrpSpPr>
          <p:grpSpPr>
            <a:xfrm>
              <a:off x="0" y="0"/>
              <a:ext cx="1459826" cy="1459826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45" name="AutoShape 45"/>
          <p:cNvSpPr/>
          <p:nvPr/>
        </p:nvSpPr>
        <p:spPr>
          <a:xfrm flipV="1">
            <a:off x="9454492" y="6463513"/>
            <a:ext cx="0" cy="1057829"/>
          </a:xfrm>
          <a:prstGeom prst="line">
            <a:avLst/>
          </a:prstGeom>
          <a:ln w="4762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Freeform 46"/>
          <p:cNvSpPr/>
          <p:nvPr/>
        </p:nvSpPr>
        <p:spPr>
          <a:xfrm>
            <a:off x="8202377" y="6992428"/>
            <a:ext cx="2504228" cy="2504228"/>
          </a:xfrm>
          <a:custGeom>
            <a:avLst/>
            <a:gdLst/>
            <a:ahLst/>
            <a:cxnLst/>
            <a:rect l="l" t="t" r="r" b="b"/>
            <a:pathLst>
              <a:path w="2504228" h="2504228">
                <a:moveTo>
                  <a:pt x="0" y="0"/>
                </a:moveTo>
                <a:lnTo>
                  <a:pt x="2504229" y="0"/>
                </a:lnTo>
                <a:lnTo>
                  <a:pt x="2504229" y="2504228"/>
                </a:lnTo>
                <a:lnTo>
                  <a:pt x="0" y="2504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8533604" y="5879241"/>
            <a:ext cx="1889400" cy="33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4"/>
              </a:lnSpc>
            </a:pPr>
            <a:r>
              <a:rPr lang="en-US" sz="2269" spc="-4">
                <a:solidFill>
                  <a:srgbClr val="FFFFFF"/>
                </a:solidFill>
                <a:latin typeface="Arimo"/>
              </a:rPr>
              <a:t>A1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773656" y="5869716"/>
            <a:ext cx="1889400" cy="33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4"/>
              </a:lnSpc>
            </a:pPr>
            <a:r>
              <a:rPr lang="en-US" sz="2269" spc="-4">
                <a:solidFill>
                  <a:srgbClr val="FFFFFF"/>
                </a:solidFill>
                <a:latin typeface="Arimo"/>
              </a:rPr>
              <a:t>A1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509792" y="8923048"/>
            <a:ext cx="1889400" cy="33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4"/>
              </a:lnSpc>
            </a:pPr>
            <a:r>
              <a:rPr lang="en-US" sz="2269" spc="-4">
                <a:solidFill>
                  <a:srgbClr val="FFFFFF"/>
                </a:solidFill>
                <a:latin typeface="Arimo"/>
              </a:rPr>
              <a:t>A2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9664071" y="5012962"/>
            <a:ext cx="90614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2">
                <a:solidFill>
                  <a:srgbClr val="000000"/>
                </a:solidFill>
                <a:latin typeface="Arimo Bold"/>
              </a:rPr>
              <a:t> 250 PV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5050170" y="4945063"/>
            <a:ext cx="90614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2">
                <a:solidFill>
                  <a:srgbClr val="000000"/>
                </a:solidFill>
                <a:latin typeface="Arimo Bold"/>
              </a:rPr>
              <a:t> 250 PV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776017" y="8046105"/>
            <a:ext cx="90614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2">
                <a:solidFill>
                  <a:srgbClr val="000000"/>
                </a:solidFill>
                <a:latin typeface="Arimo Bold"/>
              </a:rPr>
              <a:t> 250 PV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454628" y="4862149"/>
            <a:ext cx="90614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2">
                <a:solidFill>
                  <a:srgbClr val="000000"/>
                </a:solidFill>
                <a:latin typeface="Arimo Bold"/>
              </a:rPr>
              <a:t> 250 PV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219301" y="1931564"/>
            <a:ext cx="90614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2">
                <a:solidFill>
                  <a:srgbClr val="000000"/>
                </a:solidFill>
                <a:latin typeface="Arimo Bold"/>
              </a:rPr>
              <a:t> 250 PV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1564059" y="1183324"/>
            <a:ext cx="90614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2">
                <a:solidFill>
                  <a:srgbClr val="000000"/>
                </a:solidFill>
                <a:latin typeface="Arimo Bold"/>
              </a:rPr>
              <a:t> 250 PV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946119" y="1931564"/>
            <a:ext cx="90614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2">
                <a:solidFill>
                  <a:srgbClr val="000000"/>
                </a:solidFill>
                <a:latin typeface="Arimo Bold"/>
              </a:rPr>
              <a:t> 250 PV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B3C82A9-CBE0-E90E-D2D2-E7BFA5C1AA6A}"/>
              </a:ext>
            </a:extLst>
          </p:cNvPr>
          <p:cNvSpPr txBox="1"/>
          <p:nvPr/>
        </p:nvSpPr>
        <p:spPr>
          <a:xfrm>
            <a:off x="6835587" y="256022"/>
            <a:ext cx="4616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spc="2" dirty="0">
                <a:solidFill>
                  <a:srgbClr val="000000"/>
                </a:solidFill>
                <a:latin typeface="Arimo Bold"/>
              </a:rPr>
              <a:t>MONTH TWO</a:t>
            </a:r>
            <a:endParaRPr lang="en-US" sz="28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9649BC8-47ED-A563-C411-18DC7A878E1C}"/>
              </a:ext>
            </a:extLst>
          </p:cNvPr>
          <p:cNvSpPr txBox="1"/>
          <p:nvPr/>
        </p:nvSpPr>
        <p:spPr>
          <a:xfrm>
            <a:off x="5336817" y="971756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2022, individuals at the Director rank earned average monthly commissions of $175.71.</a:t>
            </a:r>
          </a:p>
        </p:txBody>
      </p:sp>
      <p:sp>
        <p:nvSpPr>
          <p:cNvPr id="61" name="Slide Number Placeholder 60">
            <a:extLst>
              <a:ext uri="{FF2B5EF4-FFF2-40B4-BE49-F238E27FC236}">
                <a16:creationId xmlns:a16="http://schemas.microsoft.com/office/drawing/2014/main" id="{885AA0A5-2339-443A-0419-F4351EE62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30" y="594576"/>
            <a:ext cx="5684538" cy="937998"/>
          </a:xfrm>
          <a:custGeom>
            <a:avLst/>
            <a:gdLst/>
            <a:ahLst/>
            <a:cxnLst/>
            <a:rect l="l" t="t" r="r" b="b"/>
            <a:pathLst>
              <a:path w="5684538" h="937998">
                <a:moveTo>
                  <a:pt x="0" y="0"/>
                </a:moveTo>
                <a:lnTo>
                  <a:pt x="5684538" y="0"/>
                </a:lnTo>
                <a:lnTo>
                  <a:pt x="5684538" y="937998"/>
                </a:lnTo>
                <a:lnTo>
                  <a:pt x="0" y="937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" b="-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345272" y="4333588"/>
            <a:ext cx="1943684" cy="1943684"/>
          </a:xfrm>
          <a:custGeom>
            <a:avLst/>
            <a:gdLst/>
            <a:ahLst/>
            <a:cxnLst/>
            <a:rect l="l" t="t" r="r" b="b"/>
            <a:pathLst>
              <a:path w="1943684" h="1943684">
                <a:moveTo>
                  <a:pt x="0" y="0"/>
                </a:moveTo>
                <a:lnTo>
                  <a:pt x="1943685" y="0"/>
                </a:lnTo>
                <a:lnTo>
                  <a:pt x="1943685" y="1943685"/>
                </a:lnTo>
                <a:lnTo>
                  <a:pt x="0" y="1943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398348" y="1768369"/>
            <a:ext cx="1943684" cy="1943684"/>
            <a:chOff x="0" y="0"/>
            <a:chExt cx="2591579" cy="25915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91579" cy="2591579"/>
            </a:xfrm>
            <a:custGeom>
              <a:avLst/>
              <a:gdLst/>
              <a:ahLst/>
              <a:cxnLst/>
              <a:rect l="l" t="t" r="r" b="b"/>
              <a:pathLst>
                <a:path w="2591579" h="2591579">
                  <a:moveTo>
                    <a:pt x="0" y="0"/>
                  </a:moveTo>
                  <a:lnTo>
                    <a:pt x="2591579" y="0"/>
                  </a:lnTo>
                  <a:lnTo>
                    <a:pt x="2591579" y="2591579"/>
                  </a:lnTo>
                  <a:lnTo>
                    <a:pt x="0" y="259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318137" y="1983452"/>
              <a:ext cx="1955305" cy="3568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7"/>
                </a:lnSpc>
              </a:pPr>
              <a:r>
                <a:rPr lang="en-US" sz="1761" spc="-3">
                  <a:solidFill>
                    <a:srgbClr val="FFFFFF"/>
                  </a:solidFill>
                  <a:latin typeface="Arimo"/>
                </a:rPr>
                <a:t>YOU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150442" y="1799162"/>
            <a:ext cx="849795" cy="849795"/>
            <a:chOff x="0" y="0"/>
            <a:chExt cx="1133060" cy="1133060"/>
          </a:xfrm>
        </p:grpSpPr>
        <p:sp>
          <p:nvSpPr>
            <p:cNvPr id="8" name="Freeform 8"/>
            <p:cNvSpPr/>
            <p:nvPr/>
          </p:nvSpPr>
          <p:spPr>
            <a:xfrm>
              <a:off x="227269" y="110282"/>
              <a:ext cx="675972" cy="887444"/>
            </a:xfrm>
            <a:custGeom>
              <a:avLst/>
              <a:gdLst/>
              <a:ahLst/>
              <a:cxnLst/>
              <a:rect l="l" t="t" r="r" b="b"/>
              <a:pathLst>
                <a:path w="675972" h="887444">
                  <a:moveTo>
                    <a:pt x="0" y="0"/>
                  </a:moveTo>
                  <a:lnTo>
                    <a:pt x="675972" y="0"/>
                  </a:lnTo>
                  <a:lnTo>
                    <a:pt x="675972" y="887445"/>
                  </a:lnTo>
                  <a:lnTo>
                    <a:pt x="0" y="887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0" y="0"/>
              <a:ext cx="1133060" cy="113306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9AD96">
                  <a:alpha val="49804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12" name="AutoShape 12"/>
          <p:cNvSpPr/>
          <p:nvPr/>
        </p:nvSpPr>
        <p:spPr>
          <a:xfrm flipV="1">
            <a:off x="9317114" y="2740211"/>
            <a:ext cx="2081234" cy="1593377"/>
          </a:xfrm>
          <a:prstGeom prst="line">
            <a:avLst/>
          </a:prstGeom>
          <a:ln w="38100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TextBox 32"/>
          <p:cNvSpPr txBox="1"/>
          <p:nvPr/>
        </p:nvSpPr>
        <p:spPr>
          <a:xfrm>
            <a:off x="1158631" y="5824953"/>
            <a:ext cx="4736148" cy="460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PPV – 1000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DPV - 3750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First Order Bonuses - $100.00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Power Seller Bonus - $150.00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Business Development - $100.00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Mentor Bonus - $40.00 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Unilevel - $67.00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FF3131"/>
                </a:solidFill>
                <a:latin typeface="Arimo Bold"/>
              </a:rPr>
              <a:t>Commission Total - $457.00</a:t>
            </a:r>
          </a:p>
          <a:p>
            <a:pPr>
              <a:lnSpc>
                <a:spcPts val="3359"/>
              </a:lnSpc>
            </a:pPr>
            <a:endParaRPr lang="en-US" sz="2400" spc="2" dirty="0">
              <a:solidFill>
                <a:srgbClr val="FF3131"/>
              </a:solidFill>
              <a:latin typeface="Arimo Bold"/>
            </a:endParaRP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Rank - Silver Director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400" spc="2" dirty="0">
              <a:solidFill>
                <a:srgbClr val="000000"/>
              </a:solidFill>
              <a:latin typeface="Arimo Bold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10727455" y="1799162"/>
            <a:ext cx="849795" cy="849795"/>
            <a:chOff x="0" y="0"/>
            <a:chExt cx="1133060" cy="1133060"/>
          </a:xfrm>
        </p:grpSpPr>
        <p:sp>
          <p:nvSpPr>
            <p:cNvPr id="34" name="Freeform 34"/>
            <p:cNvSpPr/>
            <p:nvPr/>
          </p:nvSpPr>
          <p:spPr>
            <a:xfrm>
              <a:off x="227269" y="110282"/>
              <a:ext cx="675972" cy="887444"/>
            </a:xfrm>
            <a:custGeom>
              <a:avLst/>
              <a:gdLst/>
              <a:ahLst/>
              <a:cxnLst/>
              <a:rect l="l" t="t" r="r" b="b"/>
              <a:pathLst>
                <a:path w="675972" h="887444">
                  <a:moveTo>
                    <a:pt x="0" y="0"/>
                  </a:moveTo>
                  <a:lnTo>
                    <a:pt x="675972" y="0"/>
                  </a:lnTo>
                  <a:lnTo>
                    <a:pt x="675972" y="887445"/>
                  </a:lnTo>
                  <a:lnTo>
                    <a:pt x="0" y="887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35" name="Group 35"/>
            <p:cNvGrpSpPr/>
            <p:nvPr/>
          </p:nvGrpSpPr>
          <p:grpSpPr>
            <a:xfrm>
              <a:off x="0" y="0"/>
              <a:ext cx="1133060" cy="1133060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9AD96">
                  <a:alpha val="49804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38" name="Freeform 38"/>
          <p:cNvSpPr/>
          <p:nvPr/>
        </p:nvSpPr>
        <p:spPr>
          <a:xfrm>
            <a:off x="14505226" y="4302337"/>
            <a:ext cx="1943684" cy="1943684"/>
          </a:xfrm>
          <a:custGeom>
            <a:avLst/>
            <a:gdLst/>
            <a:ahLst/>
            <a:cxnLst/>
            <a:rect l="l" t="t" r="r" b="b"/>
            <a:pathLst>
              <a:path w="1943684" h="1943684">
                <a:moveTo>
                  <a:pt x="0" y="0"/>
                </a:moveTo>
                <a:lnTo>
                  <a:pt x="1943684" y="0"/>
                </a:lnTo>
                <a:lnTo>
                  <a:pt x="1943684" y="1943684"/>
                </a:lnTo>
                <a:lnTo>
                  <a:pt x="0" y="19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9" name="AutoShape 39"/>
          <p:cNvSpPr/>
          <p:nvPr/>
        </p:nvSpPr>
        <p:spPr>
          <a:xfrm flipH="1" flipV="1">
            <a:off x="13342033" y="2740211"/>
            <a:ext cx="2135036" cy="1562126"/>
          </a:xfrm>
          <a:prstGeom prst="line">
            <a:avLst/>
          </a:prstGeom>
          <a:ln w="38100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0" name="Group 40"/>
          <p:cNvGrpSpPr/>
          <p:nvPr/>
        </p:nvGrpSpPr>
        <p:grpSpPr>
          <a:xfrm>
            <a:off x="7691658" y="4401744"/>
            <a:ext cx="849795" cy="849795"/>
            <a:chOff x="0" y="0"/>
            <a:chExt cx="1133060" cy="1133060"/>
          </a:xfrm>
        </p:grpSpPr>
        <p:sp>
          <p:nvSpPr>
            <p:cNvPr id="41" name="Freeform 41"/>
            <p:cNvSpPr/>
            <p:nvPr/>
          </p:nvSpPr>
          <p:spPr>
            <a:xfrm>
              <a:off x="227269" y="110282"/>
              <a:ext cx="675972" cy="887444"/>
            </a:xfrm>
            <a:custGeom>
              <a:avLst/>
              <a:gdLst/>
              <a:ahLst/>
              <a:cxnLst/>
              <a:rect l="l" t="t" r="r" b="b"/>
              <a:pathLst>
                <a:path w="675972" h="887444">
                  <a:moveTo>
                    <a:pt x="0" y="0"/>
                  </a:moveTo>
                  <a:lnTo>
                    <a:pt x="675972" y="0"/>
                  </a:lnTo>
                  <a:lnTo>
                    <a:pt x="675972" y="887445"/>
                  </a:lnTo>
                  <a:lnTo>
                    <a:pt x="0" y="887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42" name="Group 42"/>
            <p:cNvGrpSpPr/>
            <p:nvPr/>
          </p:nvGrpSpPr>
          <p:grpSpPr>
            <a:xfrm>
              <a:off x="0" y="0"/>
              <a:ext cx="1133060" cy="1133060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45" name="AutoShape 45"/>
          <p:cNvSpPr/>
          <p:nvPr/>
        </p:nvSpPr>
        <p:spPr>
          <a:xfrm flipV="1">
            <a:off x="8343439" y="6277273"/>
            <a:ext cx="973675" cy="763740"/>
          </a:xfrm>
          <a:prstGeom prst="line">
            <a:avLst/>
          </a:prstGeom>
          <a:ln w="38100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Freeform 46"/>
          <p:cNvSpPr/>
          <p:nvPr/>
        </p:nvSpPr>
        <p:spPr>
          <a:xfrm>
            <a:off x="7668745" y="7041012"/>
            <a:ext cx="1349388" cy="1349388"/>
          </a:xfrm>
          <a:custGeom>
            <a:avLst/>
            <a:gdLst/>
            <a:ahLst/>
            <a:cxnLst/>
            <a:rect l="l" t="t" r="r" b="b"/>
            <a:pathLst>
              <a:path w="1349388" h="1349388">
                <a:moveTo>
                  <a:pt x="0" y="0"/>
                </a:moveTo>
                <a:lnTo>
                  <a:pt x="1349388" y="0"/>
                </a:lnTo>
                <a:lnTo>
                  <a:pt x="1349388" y="1349389"/>
                </a:lnTo>
                <a:lnTo>
                  <a:pt x="0" y="13493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8570090" y="5816390"/>
            <a:ext cx="1466479" cy="26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7"/>
              </a:lnSpc>
            </a:pPr>
            <a:r>
              <a:rPr lang="en-US" sz="1761" spc="-3">
                <a:solidFill>
                  <a:srgbClr val="FFFFFF"/>
                </a:solidFill>
                <a:latin typeface="Arimo"/>
              </a:rPr>
              <a:t>A1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753655" y="5790069"/>
            <a:ext cx="1466479" cy="26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7"/>
              </a:lnSpc>
            </a:pPr>
            <a:r>
              <a:rPr lang="en-US" sz="1761" spc="-3">
                <a:solidFill>
                  <a:srgbClr val="FFFFFF"/>
                </a:solidFill>
                <a:latin typeface="Arimo"/>
              </a:rPr>
              <a:t>A1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641586" y="7888261"/>
            <a:ext cx="1466479" cy="26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7"/>
              </a:lnSpc>
            </a:pPr>
            <a:r>
              <a:rPr lang="en-US" sz="1761" spc="-3">
                <a:solidFill>
                  <a:srgbClr val="FFFFFF"/>
                </a:solidFill>
                <a:latin typeface="Arimo"/>
              </a:rPr>
              <a:t>A2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11938949" y="1028700"/>
            <a:ext cx="849795" cy="849795"/>
            <a:chOff x="0" y="0"/>
            <a:chExt cx="1133060" cy="1133060"/>
          </a:xfrm>
        </p:grpSpPr>
        <p:sp>
          <p:nvSpPr>
            <p:cNvPr id="51" name="Freeform 51"/>
            <p:cNvSpPr/>
            <p:nvPr/>
          </p:nvSpPr>
          <p:spPr>
            <a:xfrm>
              <a:off x="227269" y="110282"/>
              <a:ext cx="675972" cy="887444"/>
            </a:xfrm>
            <a:custGeom>
              <a:avLst/>
              <a:gdLst/>
              <a:ahLst/>
              <a:cxnLst/>
              <a:rect l="l" t="t" r="r" b="b"/>
              <a:pathLst>
                <a:path w="675972" h="887444">
                  <a:moveTo>
                    <a:pt x="0" y="0"/>
                  </a:moveTo>
                  <a:lnTo>
                    <a:pt x="675972" y="0"/>
                  </a:lnTo>
                  <a:lnTo>
                    <a:pt x="675972" y="887445"/>
                  </a:lnTo>
                  <a:lnTo>
                    <a:pt x="0" y="887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52" name="Group 52"/>
            <p:cNvGrpSpPr/>
            <p:nvPr/>
          </p:nvGrpSpPr>
          <p:grpSpPr>
            <a:xfrm>
              <a:off x="0" y="0"/>
              <a:ext cx="1133060" cy="1133060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9AD96">
                  <a:alpha val="49804"/>
                </a:srgbClr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55" name="Freeform 55"/>
          <p:cNvSpPr/>
          <p:nvPr/>
        </p:nvSpPr>
        <p:spPr>
          <a:xfrm>
            <a:off x="11405811" y="4302096"/>
            <a:ext cx="1943684" cy="1943684"/>
          </a:xfrm>
          <a:custGeom>
            <a:avLst/>
            <a:gdLst/>
            <a:ahLst/>
            <a:cxnLst/>
            <a:rect l="l" t="t" r="r" b="b"/>
            <a:pathLst>
              <a:path w="1943684" h="1943684">
                <a:moveTo>
                  <a:pt x="0" y="0"/>
                </a:moveTo>
                <a:lnTo>
                  <a:pt x="1943684" y="0"/>
                </a:lnTo>
                <a:lnTo>
                  <a:pt x="1943684" y="1943684"/>
                </a:lnTo>
                <a:lnTo>
                  <a:pt x="0" y="194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6" name="AutoShape 56"/>
          <p:cNvSpPr/>
          <p:nvPr/>
        </p:nvSpPr>
        <p:spPr>
          <a:xfrm flipH="1" flipV="1">
            <a:off x="12370190" y="3712053"/>
            <a:ext cx="7462" cy="590043"/>
          </a:xfrm>
          <a:prstGeom prst="line">
            <a:avLst/>
          </a:prstGeom>
          <a:ln w="38100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7" name="TextBox 57"/>
          <p:cNvSpPr txBox="1"/>
          <p:nvPr/>
        </p:nvSpPr>
        <p:spPr>
          <a:xfrm>
            <a:off x="11644413" y="5821469"/>
            <a:ext cx="1466479" cy="26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7"/>
              </a:lnSpc>
            </a:pPr>
            <a:r>
              <a:rPr lang="en-US" sz="1761" spc="-3">
                <a:solidFill>
                  <a:srgbClr val="FFFFFF"/>
                </a:solidFill>
                <a:latin typeface="Arimo"/>
              </a:rPr>
              <a:t>A1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8910699" y="3645602"/>
            <a:ext cx="849795" cy="849795"/>
            <a:chOff x="0" y="0"/>
            <a:chExt cx="1133060" cy="1133060"/>
          </a:xfrm>
        </p:grpSpPr>
        <p:sp>
          <p:nvSpPr>
            <p:cNvPr id="59" name="Freeform 59"/>
            <p:cNvSpPr/>
            <p:nvPr/>
          </p:nvSpPr>
          <p:spPr>
            <a:xfrm>
              <a:off x="227269" y="110282"/>
              <a:ext cx="675972" cy="887444"/>
            </a:xfrm>
            <a:custGeom>
              <a:avLst/>
              <a:gdLst/>
              <a:ahLst/>
              <a:cxnLst/>
              <a:rect l="l" t="t" r="r" b="b"/>
              <a:pathLst>
                <a:path w="675972" h="887444">
                  <a:moveTo>
                    <a:pt x="0" y="0"/>
                  </a:moveTo>
                  <a:lnTo>
                    <a:pt x="675972" y="0"/>
                  </a:lnTo>
                  <a:lnTo>
                    <a:pt x="675972" y="887445"/>
                  </a:lnTo>
                  <a:lnTo>
                    <a:pt x="0" y="887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60" name="Group 60"/>
            <p:cNvGrpSpPr/>
            <p:nvPr/>
          </p:nvGrpSpPr>
          <p:grpSpPr>
            <a:xfrm>
              <a:off x="0" y="0"/>
              <a:ext cx="1133060" cy="1133060"/>
              <a:chOff x="0" y="0"/>
              <a:chExt cx="812800" cy="8128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grpSp>
        <p:nvGrpSpPr>
          <p:cNvPr id="63" name="Group 63"/>
          <p:cNvGrpSpPr/>
          <p:nvPr/>
        </p:nvGrpSpPr>
        <p:grpSpPr>
          <a:xfrm>
            <a:off x="10848897" y="4302096"/>
            <a:ext cx="849795" cy="849795"/>
            <a:chOff x="0" y="0"/>
            <a:chExt cx="1133060" cy="1133060"/>
          </a:xfrm>
        </p:grpSpPr>
        <p:sp>
          <p:nvSpPr>
            <p:cNvPr id="64" name="Freeform 64"/>
            <p:cNvSpPr/>
            <p:nvPr/>
          </p:nvSpPr>
          <p:spPr>
            <a:xfrm>
              <a:off x="227269" y="110282"/>
              <a:ext cx="675972" cy="887444"/>
            </a:xfrm>
            <a:custGeom>
              <a:avLst/>
              <a:gdLst/>
              <a:ahLst/>
              <a:cxnLst/>
              <a:rect l="l" t="t" r="r" b="b"/>
              <a:pathLst>
                <a:path w="675972" h="887444">
                  <a:moveTo>
                    <a:pt x="0" y="0"/>
                  </a:moveTo>
                  <a:lnTo>
                    <a:pt x="675972" y="0"/>
                  </a:lnTo>
                  <a:lnTo>
                    <a:pt x="675972" y="887445"/>
                  </a:lnTo>
                  <a:lnTo>
                    <a:pt x="0" y="887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65" name="Group 65"/>
            <p:cNvGrpSpPr/>
            <p:nvPr/>
          </p:nvGrpSpPr>
          <p:grpSpPr>
            <a:xfrm>
              <a:off x="0" y="0"/>
              <a:ext cx="1133060" cy="1133060"/>
              <a:chOff x="0" y="0"/>
              <a:chExt cx="812800" cy="8128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67" name="TextBox 6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grpSp>
        <p:nvGrpSpPr>
          <p:cNvPr id="68" name="Group 68"/>
          <p:cNvGrpSpPr/>
          <p:nvPr/>
        </p:nvGrpSpPr>
        <p:grpSpPr>
          <a:xfrm>
            <a:off x="7214978" y="7125743"/>
            <a:ext cx="589964" cy="589964"/>
            <a:chOff x="0" y="0"/>
            <a:chExt cx="786618" cy="786618"/>
          </a:xfrm>
        </p:grpSpPr>
        <p:sp>
          <p:nvSpPr>
            <p:cNvPr id="69" name="Freeform 69"/>
            <p:cNvSpPr/>
            <p:nvPr/>
          </p:nvSpPr>
          <p:spPr>
            <a:xfrm>
              <a:off x="157780" y="76562"/>
              <a:ext cx="469288" cy="616102"/>
            </a:xfrm>
            <a:custGeom>
              <a:avLst/>
              <a:gdLst/>
              <a:ahLst/>
              <a:cxnLst/>
              <a:rect l="l" t="t" r="r" b="b"/>
              <a:pathLst>
                <a:path w="469288" h="616102">
                  <a:moveTo>
                    <a:pt x="0" y="0"/>
                  </a:moveTo>
                  <a:lnTo>
                    <a:pt x="469288" y="0"/>
                  </a:lnTo>
                  <a:lnTo>
                    <a:pt x="469288" y="616102"/>
                  </a:lnTo>
                  <a:lnTo>
                    <a:pt x="0" y="616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70" name="Group 70"/>
            <p:cNvGrpSpPr/>
            <p:nvPr/>
          </p:nvGrpSpPr>
          <p:grpSpPr>
            <a:xfrm>
              <a:off x="0" y="0"/>
              <a:ext cx="786618" cy="786618"/>
              <a:chOff x="0" y="0"/>
              <a:chExt cx="812800" cy="81280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72" name="TextBox 7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73" name="Freeform 73"/>
          <p:cNvSpPr/>
          <p:nvPr/>
        </p:nvSpPr>
        <p:spPr>
          <a:xfrm>
            <a:off x="9665088" y="7041012"/>
            <a:ext cx="1349388" cy="1349388"/>
          </a:xfrm>
          <a:custGeom>
            <a:avLst/>
            <a:gdLst/>
            <a:ahLst/>
            <a:cxnLst/>
            <a:rect l="l" t="t" r="r" b="b"/>
            <a:pathLst>
              <a:path w="1349388" h="1349388">
                <a:moveTo>
                  <a:pt x="0" y="0"/>
                </a:moveTo>
                <a:lnTo>
                  <a:pt x="1349389" y="0"/>
                </a:lnTo>
                <a:lnTo>
                  <a:pt x="1349389" y="1349389"/>
                </a:lnTo>
                <a:lnTo>
                  <a:pt x="0" y="13493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4" name="AutoShape 74"/>
          <p:cNvSpPr/>
          <p:nvPr/>
        </p:nvSpPr>
        <p:spPr>
          <a:xfrm flipH="1" flipV="1">
            <a:off x="9317114" y="6277273"/>
            <a:ext cx="1022668" cy="763740"/>
          </a:xfrm>
          <a:prstGeom prst="line">
            <a:avLst/>
          </a:prstGeom>
          <a:ln w="38100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5" name="AutoShape 75"/>
          <p:cNvSpPr/>
          <p:nvPr/>
        </p:nvSpPr>
        <p:spPr>
          <a:xfrm flipH="1" flipV="1">
            <a:off x="12377653" y="6245780"/>
            <a:ext cx="19050" cy="794776"/>
          </a:xfrm>
          <a:prstGeom prst="line">
            <a:avLst/>
          </a:prstGeom>
          <a:ln w="38100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6" name="Freeform 76"/>
          <p:cNvSpPr/>
          <p:nvPr/>
        </p:nvSpPr>
        <p:spPr>
          <a:xfrm>
            <a:off x="11722009" y="7040556"/>
            <a:ext cx="1349388" cy="1349388"/>
          </a:xfrm>
          <a:custGeom>
            <a:avLst/>
            <a:gdLst/>
            <a:ahLst/>
            <a:cxnLst/>
            <a:rect l="l" t="t" r="r" b="b"/>
            <a:pathLst>
              <a:path w="1349388" h="1349388">
                <a:moveTo>
                  <a:pt x="0" y="0"/>
                </a:moveTo>
                <a:lnTo>
                  <a:pt x="1349388" y="0"/>
                </a:lnTo>
                <a:lnTo>
                  <a:pt x="1349388" y="1349388"/>
                </a:lnTo>
                <a:lnTo>
                  <a:pt x="0" y="13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7" name="TextBox 77"/>
          <p:cNvSpPr txBox="1"/>
          <p:nvPr/>
        </p:nvSpPr>
        <p:spPr>
          <a:xfrm>
            <a:off x="7596097" y="8062732"/>
            <a:ext cx="1466479" cy="26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7"/>
              </a:lnSpc>
            </a:pPr>
            <a:r>
              <a:rPr lang="en-US" sz="1761" spc="-3">
                <a:solidFill>
                  <a:srgbClr val="FFFFFF"/>
                </a:solidFill>
                <a:latin typeface="Arimo"/>
              </a:rPr>
              <a:t>A2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9606543" y="8062732"/>
            <a:ext cx="1466479" cy="26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7"/>
              </a:lnSpc>
            </a:pPr>
            <a:r>
              <a:rPr lang="en-US" sz="1761" spc="-3">
                <a:solidFill>
                  <a:srgbClr val="FFFFFF"/>
                </a:solidFill>
                <a:latin typeface="Arimo"/>
              </a:rPr>
              <a:t>A2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1653938" y="8062276"/>
            <a:ext cx="1466479" cy="26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7"/>
              </a:lnSpc>
            </a:pPr>
            <a:r>
              <a:rPr lang="en-US" sz="1761" spc="-3">
                <a:solidFill>
                  <a:srgbClr val="FFFFFF"/>
                </a:solidFill>
                <a:latin typeface="Arimo"/>
              </a:rPr>
              <a:t>A2</a:t>
            </a:r>
          </a:p>
        </p:txBody>
      </p:sp>
      <p:grpSp>
        <p:nvGrpSpPr>
          <p:cNvPr id="80" name="Group 13">
            <a:extLst>
              <a:ext uri="{FF2B5EF4-FFF2-40B4-BE49-F238E27FC236}">
                <a16:creationId xmlns:a16="http://schemas.microsoft.com/office/drawing/2014/main" id="{95ACED2E-AB8C-403B-2B7C-33A22E12AD40}"/>
              </a:ext>
            </a:extLst>
          </p:cNvPr>
          <p:cNvGrpSpPr/>
          <p:nvPr/>
        </p:nvGrpSpPr>
        <p:grpSpPr>
          <a:xfrm>
            <a:off x="1028700" y="1991221"/>
            <a:ext cx="4616825" cy="3303091"/>
            <a:chOff x="0" y="-289322"/>
            <a:chExt cx="6155766" cy="4404122"/>
          </a:xfrm>
        </p:grpSpPr>
        <p:grpSp>
          <p:nvGrpSpPr>
            <p:cNvPr id="81" name="Group 14">
              <a:extLst>
                <a:ext uri="{FF2B5EF4-FFF2-40B4-BE49-F238E27FC236}">
                  <a16:creationId xmlns:a16="http://schemas.microsoft.com/office/drawing/2014/main" id="{8DA58FB1-5E23-6B06-C8D8-A39ADB3AAD54}"/>
                </a:ext>
              </a:extLst>
            </p:cNvPr>
            <p:cNvGrpSpPr/>
            <p:nvPr/>
          </p:nvGrpSpPr>
          <p:grpSpPr>
            <a:xfrm>
              <a:off x="0" y="-289322"/>
              <a:ext cx="6155766" cy="4404122"/>
              <a:chOff x="0" y="-57150"/>
              <a:chExt cx="1215954" cy="869950"/>
            </a:xfrm>
          </p:grpSpPr>
          <p:sp>
            <p:nvSpPr>
              <p:cNvPr id="97" name="Freeform 15">
                <a:extLst>
                  <a:ext uri="{FF2B5EF4-FFF2-40B4-BE49-F238E27FC236}">
                    <a16:creationId xmlns:a16="http://schemas.microsoft.com/office/drawing/2014/main" id="{1032F8AC-F253-632D-A7B8-F76D26CEC8DE}"/>
                  </a:ext>
                </a:extLst>
              </p:cNvPr>
              <p:cNvSpPr/>
              <p:nvPr/>
            </p:nvSpPr>
            <p:spPr>
              <a:xfrm>
                <a:off x="0" y="0"/>
                <a:ext cx="121595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215954" h="812800">
                    <a:moveTo>
                      <a:pt x="0" y="0"/>
                    </a:moveTo>
                    <a:lnTo>
                      <a:pt x="1215954" y="0"/>
                    </a:lnTo>
                    <a:lnTo>
                      <a:pt x="1215954" y="812800"/>
                    </a:lnTo>
                    <a:lnTo>
                      <a:pt x="0" y="8128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0BDBC"/>
              </a:solidFill>
              <a:ln w="5715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8" name="TextBox 16">
                <a:extLst>
                  <a:ext uri="{FF2B5EF4-FFF2-40B4-BE49-F238E27FC236}">
                    <a16:creationId xmlns:a16="http://schemas.microsoft.com/office/drawing/2014/main" id="{13B5FE5C-F120-FAB3-E977-A57FB22FCF5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81088" tIns="381088" rIns="381088" bIns="381088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5D941DE7-4B02-7969-1A9C-B6B895DBE033}"/>
                </a:ext>
              </a:extLst>
            </p:cNvPr>
            <p:cNvSpPr/>
            <p:nvPr/>
          </p:nvSpPr>
          <p:spPr>
            <a:xfrm>
              <a:off x="624463" y="1202104"/>
              <a:ext cx="327237" cy="429611"/>
            </a:xfrm>
            <a:custGeom>
              <a:avLst/>
              <a:gdLst/>
              <a:ahLst/>
              <a:cxnLst/>
              <a:rect l="l" t="t" r="r" b="b"/>
              <a:pathLst>
                <a:path w="327237" h="429611">
                  <a:moveTo>
                    <a:pt x="0" y="0"/>
                  </a:moveTo>
                  <a:lnTo>
                    <a:pt x="327237" y="0"/>
                  </a:lnTo>
                  <a:lnTo>
                    <a:pt x="327237" y="429611"/>
                  </a:lnTo>
                  <a:lnTo>
                    <a:pt x="0" y="429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83" name="Group 18">
              <a:extLst>
                <a:ext uri="{FF2B5EF4-FFF2-40B4-BE49-F238E27FC236}">
                  <a16:creationId xmlns:a16="http://schemas.microsoft.com/office/drawing/2014/main" id="{82D73830-2C2E-7A5D-D0E8-CF4185D86D20}"/>
                </a:ext>
              </a:extLst>
            </p:cNvPr>
            <p:cNvGrpSpPr/>
            <p:nvPr/>
          </p:nvGrpSpPr>
          <p:grpSpPr>
            <a:xfrm>
              <a:off x="514442" y="1148716"/>
              <a:ext cx="548513" cy="548513"/>
              <a:chOff x="0" y="0"/>
              <a:chExt cx="812800" cy="812800"/>
            </a:xfrm>
          </p:grpSpPr>
          <p:sp>
            <p:nvSpPr>
              <p:cNvPr id="95" name="Freeform 19">
                <a:extLst>
                  <a:ext uri="{FF2B5EF4-FFF2-40B4-BE49-F238E27FC236}">
                    <a16:creationId xmlns:a16="http://schemas.microsoft.com/office/drawing/2014/main" id="{83E59624-A1A0-4225-0C37-B56985A12A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9AD96">
                  <a:alpha val="49804"/>
                </a:srgbClr>
              </a:solidFill>
            </p:spPr>
          </p:sp>
          <p:sp>
            <p:nvSpPr>
              <p:cNvPr id="96" name="TextBox 20">
                <a:extLst>
                  <a:ext uri="{FF2B5EF4-FFF2-40B4-BE49-F238E27FC236}">
                    <a16:creationId xmlns:a16="http://schemas.microsoft.com/office/drawing/2014/main" id="{C89427D3-DF20-614D-AB8C-0E878BE82FC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253A8FBF-BAE1-9E83-A71B-6F6090CF52FD}"/>
                </a:ext>
              </a:extLst>
            </p:cNvPr>
            <p:cNvSpPr/>
            <p:nvPr/>
          </p:nvSpPr>
          <p:spPr>
            <a:xfrm>
              <a:off x="624463" y="1836531"/>
              <a:ext cx="327237" cy="429611"/>
            </a:xfrm>
            <a:custGeom>
              <a:avLst/>
              <a:gdLst/>
              <a:ahLst/>
              <a:cxnLst/>
              <a:rect l="l" t="t" r="r" b="b"/>
              <a:pathLst>
                <a:path w="327237" h="429611">
                  <a:moveTo>
                    <a:pt x="0" y="0"/>
                  </a:moveTo>
                  <a:lnTo>
                    <a:pt x="327237" y="0"/>
                  </a:lnTo>
                  <a:lnTo>
                    <a:pt x="327237" y="429611"/>
                  </a:lnTo>
                  <a:lnTo>
                    <a:pt x="0" y="429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85" name="Group 22">
              <a:extLst>
                <a:ext uri="{FF2B5EF4-FFF2-40B4-BE49-F238E27FC236}">
                  <a16:creationId xmlns:a16="http://schemas.microsoft.com/office/drawing/2014/main" id="{AD2998A8-3BE1-465E-E3E4-535D51D41B36}"/>
                </a:ext>
              </a:extLst>
            </p:cNvPr>
            <p:cNvGrpSpPr/>
            <p:nvPr/>
          </p:nvGrpSpPr>
          <p:grpSpPr>
            <a:xfrm>
              <a:off x="514442" y="1783143"/>
              <a:ext cx="548513" cy="548513"/>
              <a:chOff x="0" y="0"/>
              <a:chExt cx="812800" cy="812800"/>
            </a:xfrm>
          </p:grpSpPr>
          <p:sp>
            <p:nvSpPr>
              <p:cNvPr id="93" name="Freeform 23">
                <a:extLst>
                  <a:ext uri="{FF2B5EF4-FFF2-40B4-BE49-F238E27FC236}">
                    <a16:creationId xmlns:a16="http://schemas.microsoft.com/office/drawing/2014/main" id="{1784B5C9-0572-5DF3-CE01-8B20F5D793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94" name="TextBox 24">
                <a:extLst>
                  <a:ext uri="{FF2B5EF4-FFF2-40B4-BE49-F238E27FC236}">
                    <a16:creationId xmlns:a16="http://schemas.microsoft.com/office/drawing/2014/main" id="{6EE1C620-6FBA-4A4B-7A02-8217075F914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  <p:sp>
          <p:nvSpPr>
            <p:cNvPr id="86" name="Freeform 25">
              <a:extLst>
                <a:ext uri="{FF2B5EF4-FFF2-40B4-BE49-F238E27FC236}">
                  <a16:creationId xmlns:a16="http://schemas.microsoft.com/office/drawing/2014/main" id="{C12011B2-B9FE-876B-668F-D4788ADF7419}"/>
                </a:ext>
              </a:extLst>
            </p:cNvPr>
            <p:cNvSpPr/>
            <p:nvPr/>
          </p:nvSpPr>
          <p:spPr>
            <a:xfrm>
              <a:off x="514442" y="2416183"/>
              <a:ext cx="548513" cy="548513"/>
            </a:xfrm>
            <a:custGeom>
              <a:avLst/>
              <a:gdLst/>
              <a:ahLst/>
              <a:cxnLst/>
              <a:rect l="l" t="t" r="r" b="b"/>
              <a:pathLst>
                <a:path w="548513" h="548513">
                  <a:moveTo>
                    <a:pt x="0" y="0"/>
                  </a:moveTo>
                  <a:lnTo>
                    <a:pt x="548513" y="0"/>
                  </a:lnTo>
                  <a:lnTo>
                    <a:pt x="548513" y="548514"/>
                  </a:lnTo>
                  <a:lnTo>
                    <a:pt x="0" y="548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7" name="Freeform 26">
              <a:extLst>
                <a:ext uri="{FF2B5EF4-FFF2-40B4-BE49-F238E27FC236}">
                  <a16:creationId xmlns:a16="http://schemas.microsoft.com/office/drawing/2014/main" id="{893FC735-4482-5F40-0C5C-D4C0E1D91071}"/>
                </a:ext>
              </a:extLst>
            </p:cNvPr>
            <p:cNvSpPr/>
            <p:nvPr/>
          </p:nvSpPr>
          <p:spPr>
            <a:xfrm>
              <a:off x="515274" y="3079006"/>
              <a:ext cx="548513" cy="548513"/>
            </a:xfrm>
            <a:custGeom>
              <a:avLst/>
              <a:gdLst/>
              <a:ahLst/>
              <a:cxnLst/>
              <a:rect l="l" t="t" r="r" b="b"/>
              <a:pathLst>
                <a:path w="548513" h="548513">
                  <a:moveTo>
                    <a:pt x="0" y="0"/>
                  </a:moveTo>
                  <a:lnTo>
                    <a:pt x="548514" y="0"/>
                  </a:lnTo>
                  <a:lnTo>
                    <a:pt x="548514" y="548513"/>
                  </a:lnTo>
                  <a:lnTo>
                    <a:pt x="0" y="548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8" name="TextBox 27">
              <a:extLst>
                <a:ext uri="{FF2B5EF4-FFF2-40B4-BE49-F238E27FC236}">
                  <a16:creationId xmlns:a16="http://schemas.microsoft.com/office/drawing/2014/main" id="{FD54D0B6-D450-387B-F702-D2C48BF9F613}"/>
                </a:ext>
              </a:extLst>
            </p:cNvPr>
            <p:cNvSpPr txBox="1"/>
            <p:nvPr/>
          </p:nvSpPr>
          <p:spPr>
            <a:xfrm>
              <a:off x="515274" y="432225"/>
              <a:ext cx="5640492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 Bold"/>
                </a:rPr>
                <a:t>YOU PLUS 2 is based on 250 PV</a:t>
              </a:r>
            </a:p>
          </p:txBody>
        </p:sp>
        <p:sp>
          <p:nvSpPr>
            <p:cNvPr id="89" name="TextBox 28">
              <a:extLst>
                <a:ext uri="{FF2B5EF4-FFF2-40B4-BE49-F238E27FC236}">
                  <a16:creationId xmlns:a16="http://schemas.microsoft.com/office/drawing/2014/main" id="{F703C7E7-FC17-62FE-A91A-4FA848D94A36}"/>
                </a:ext>
              </a:extLst>
            </p:cNvPr>
            <p:cNvSpPr txBox="1"/>
            <p:nvPr/>
          </p:nvSpPr>
          <p:spPr>
            <a:xfrm>
              <a:off x="1253437" y="1174265"/>
              <a:ext cx="4888141" cy="436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"/>
                </a:rPr>
                <a:t>Personally Enrolled Customer</a:t>
              </a:r>
            </a:p>
          </p:txBody>
        </p:sp>
        <p:sp>
          <p:nvSpPr>
            <p:cNvPr id="90" name="TextBox 29">
              <a:extLst>
                <a:ext uri="{FF2B5EF4-FFF2-40B4-BE49-F238E27FC236}">
                  <a16:creationId xmlns:a16="http://schemas.microsoft.com/office/drawing/2014/main" id="{9C00AB1E-24BA-11FF-5058-B39737B04259}"/>
                </a:ext>
              </a:extLst>
            </p:cNvPr>
            <p:cNvSpPr txBox="1"/>
            <p:nvPr/>
          </p:nvSpPr>
          <p:spPr>
            <a:xfrm>
              <a:off x="1261997" y="1838326"/>
              <a:ext cx="4879579" cy="436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"/>
                </a:rPr>
                <a:t>Downline Enrolled Customer</a:t>
              </a:r>
            </a:p>
          </p:txBody>
        </p:sp>
        <p:sp>
          <p:nvSpPr>
            <p:cNvPr id="91" name="TextBox 30">
              <a:extLst>
                <a:ext uri="{FF2B5EF4-FFF2-40B4-BE49-F238E27FC236}">
                  <a16:creationId xmlns:a16="http://schemas.microsoft.com/office/drawing/2014/main" id="{02C6FFEE-BCB3-A9E8-5018-CCEC1E4EF556}"/>
                </a:ext>
              </a:extLst>
            </p:cNvPr>
            <p:cNvSpPr txBox="1"/>
            <p:nvPr/>
          </p:nvSpPr>
          <p:spPr>
            <a:xfrm>
              <a:off x="1253437" y="2441732"/>
              <a:ext cx="4518289" cy="4497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"/>
                </a:rPr>
                <a:t>Personally Enrolled Associate</a:t>
              </a:r>
            </a:p>
          </p:txBody>
        </p:sp>
        <p:sp>
          <p:nvSpPr>
            <p:cNvPr id="92" name="TextBox 31">
              <a:extLst>
                <a:ext uri="{FF2B5EF4-FFF2-40B4-BE49-F238E27FC236}">
                  <a16:creationId xmlns:a16="http://schemas.microsoft.com/office/drawing/2014/main" id="{B99987C4-6A42-1817-A38F-808FD5271CD5}"/>
                </a:ext>
              </a:extLst>
            </p:cNvPr>
            <p:cNvSpPr txBox="1"/>
            <p:nvPr/>
          </p:nvSpPr>
          <p:spPr>
            <a:xfrm>
              <a:off x="1253437" y="3104555"/>
              <a:ext cx="4650823" cy="436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"/>
                </a:rPr>
                <a:t>Downline  Enrolled Associate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9928C0D-EAF8-5300-D4CC-2B3493FEBF0D}"/>
              </a:ext>
            </a:extLst>
          </p:cNvPr>
          <p:cNvSpPr txBox="1"/>
          <p:nvPr/>
        </p:nvSpPr>
        <p:spPr>
          <a:xfrm>
            <a:off x="6835587" y="256022"/>
            <a:ext cx="4616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spc="2" dirty="0">
                <a:solidFill>
                  <a:srgbClr val="000000"/>
                </a:solidFill>
                <a:latin typeface="Arimo Bold"/>
              </a:rPr>
              <a:t>MONTH THREE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51D2CF-C9D5-9B26-06B7-E49DF11BD771}"/>
              </a:ext>
            </a:extLst>
          </p:cNvPr>
          <p:cNvSpPr txBox="1"/>
          <p:nvPr/>
        </p:nvSpPr>
        <p:spPr>
          <a:xfrm>
            <a:off x="5256448" y="974798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2022, individuals at the Silver Director rank earned average monthly commissions of $266.52.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FF44B10-6A32-25EE-2B6C-2F2439A66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30" y="594576"/>
            <a:ext cx="5684538" cy="937998"/>
          </a:xfrm>
          <a:custGeom>
            <a:avLst/>
            <a:gdLst/>
            <a:ahLst/>
            <a:cxnLst/>
            <a:rect l="l" t="t" r="r" b="b"/>
            <a:pathLst>
              <a:path w="5684538" h="937998">
                <a:moveTo>
                  <a:pt x="0" y="0"/>
                </a:moveTo>
                <a:lnTo>
                  <a:pt x="5684538" y="0"/>
                </a:lnTo>
                <a:lnTo>
                  <a:pt x="5684538" y="937998"/>
                </a:lnTo>
                <a:lnTo>
                  <a:pt x="0" y="937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" b="-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48212" y="3212464"/>
            <a:ext cx="1575762" cy="1575762"/>
          </a:xfrm>
          <a:custGeom>
            <a:avLst/>
            <a:gdLst/>
            <a:ahLst/>
            <a:cxnLst/>
            <a:rect l="l" t="t" r="r" b="b"/>
            <a:pathLst>
              <a:path w="1575762" h="1575762">
                <a:moveTo>
                  <a:pt x="0" y="0"/>
                </a:moveTo>
                <a:lnTo>
                  <a:pt x="1575763" y="0"/>
                </a:lnTo>
                <a:lnTo>
                  <a:pt x="1575763" y="1575762"/>
                </a:lnTo>
                <a:lnTo>
                  <a:pt x="0" y="1575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517299" y="1132611"/>
            <a:ext cx="1575762" cy="1575762"/>
            <a:chOff x="0" y="0"/>
            <a:chExt cx="2101016" cy="2101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01016" cy="2101016"/>
            </a:xfrm>
            <a:custGeom>
              <a:avLst/>
              <a:gdLst/>
              <a:ahLst/>
              <a:cxnLst/>
              <a:rect l="l" t="t" r="r" b="b"/>
              <a:pathLst>
                <a:path w="2101016" h="2101016">
                  <a:moveTo>
                    <a:pt x="0" y="0"/>
                  </a:moveTo>
                  <a:lnTo>
                    <a:pt x="2101016" y="0"/>
                  </a:lnTo>
                  <a:lnTo>
                    <a:pt x="2101016" y="2101016"/>
                  </a:lnTo>
                  <a:lnTo>
                    <a:pt x="0" y="2101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57917" y="1608002"/>
              <a:ext cx="1585183" cy="289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8"/>
                </a:lnSpc>
              </a:pPr>
              <a:r>
                <a:rPr lang="en-US" sz="1428" spc="-2">
                  <a:solidFill>
                    <a:srgbClr val="FFFFFF"/>
                  </a:solidFill>
                  <a:latin typeface="Arimo"/>
                </a:rPr>
                <a:t>YOU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937737" y="1160428"/>
            <a:ext cx="688936" cy="688936"/>
            <a:chOff x="0" y="0"/>
            <a:chExt cx="918582" cy="918582"/>
          </a:xfrm>
        </p:grpSpPr>
        <p:sp>
          <p:nvSpPr>
            <p:cNvPr id="8" name="Freeform 8"/>
            <p:cNvSpPr/>
            <p:nvPr/>
          </p:nvSpPr>
          <p:spPr>
            <a:xfrm>
              <a:off x="184249" y="89407"/>
              <a:ext cx="548016" cy="719459"/>
            </a:xfrm>
            <a:custGeom>
              <a:avLst/>
              <a:gdLst/>
              <a:ahLst/>
              <a:cxnLst/>
              <a:rect l="l" t="t" r="r" b="b"/>
              <a:pathLst>
                <a:path w="548016" h="719459">
                  <a:moveTo>
                    <a:pt x="0" y="0"/>
                  </a:moveTo>
                  <a:lnTo>
                    <a:pt x="548017" y="0"/>
                  </a:lnTo>
                  <a:lnTo>
                    <a:pt x="548017" y="719459"/>
                  </a:lnTo>
                  <a:lnTo>
                    <a:pt x="0" y="719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0" y="0"/>
              <a:ext cx="918582" cy="91858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9AD96">
                  <a:alpha val="49804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12" name="AutoShape 12"/>
          <p:cNvSpPr/>
          <p:nvPr/>
        </p:nvSpPr>
        <p:spPr>
          <a:xfrm flipV="1">
            <a:off x="10036094" y="1920492"/>
            <a:ext cx="2481206" cy="1291971"/>
          </a:xfrm>
          <a:prstGeom prst="line">
            <a:avLst/>
          </a:prstGeom>
          <a:ln w="2857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TextBox 32"/>
          <p:cNvSpPr txBox="1"/>
          <p:nvPr/>
        </p:nvSpPr>
        <p:spPr>
          <a:xfrm>
            <a:off x="1248428" y="5957008"/>
            <a:ext cx="4736148" cy="460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PPV – 1250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DPV - 7750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First Order Bonuses - $100.00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Power Seller Bonus - $200.00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Business Development - $100.00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Mentor Bonuses - $80.00 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00000"/>
                </a:solidFill>
                <a:latin typeface="Arimo Bold"/>
              </a:rPr>
              <a:t>Unilevel - $250.00</a:t>
            </a: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FF3131"/>
                </a:solidFill>
                <a:latin typeface="Arimo Bold"/>
              </a:rPr>
              <a:t>Commission Total - $730.00</a:t>
            </a:r>
          </a:p>
          <a:p>
            <a:pPr>
              <a:lnSpc>
                <a:spcPts val="3359"/>
              </a:lnSpc>
            </a:pPr>
            <a:endParaRPr lang="en-US" sz="2400" spc="2" dirty="0">
              <a:solidFill>
                <a:srgbClr val="FF3131"/>
              </a:solidFill>
              <a:latin typeface="Arimo Bold"/>
            </a:endParaRPr>
          </a:p>
          <a:p>
            <a:pPr>
              <a:lnSpc>
                <a:spcPts val="3359"/>
              </a:lnSpc>
            </a:pPr>
            <a:r>
              <a:rPr lang="en-US" sz="2400" spc="2" dirty="0">
                <a:solidFill>
                  <a:srgbClr val="0B0B0B"/>
                </a:solidFill>
                <a:latin typeface="Arimo Bold"/>
              </a:rPr>
              <a:t>Rank - Executive Director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400" spc="2" dirty="0">
              <a:solidFill>
                <a:srgbClr val="0B0B0B"/>
              </a:solidFill>
              <a:latin typeface="Arimo Bold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11973400" y="1160428"/>
            <a:ext cx="688936" cy="688936"/>
            <a:chOff x="0" y="0"/>
            <a:chExt cx="918582" cy="918582"/>
          </a:xfrm>
        </p:grpSpPr>
        <p:sp>
          <p:nvSpPr>
            <p:cNvPr id="34" name="Freeform 34"/>
            <p:cNvSpPr/>
            <p:nvPr/>
          </p:nvSpPr>
          <p:spPr>
            <a:xfrm>
              <a:off x="184249" y="89407"/>
              <a:ext cx="548016" cy="719459"/>
            </a:xfrm>
            <a:custGeom>
              <a:avLst/>
              <a:gdLst/>
              <a:ahLst/>
              <a:cxnLst/>
              <a:rect l="l" t="t" r="r" b="b"/>
              <a:pathLst>
                <a:path w="548016" h="719459">
                  <a:moveTo>
                    <a:pt x="0" y="0"/>
                  </a:moveTo>
                  <a:lnTo>
                    <a:pt x="548017" y="0"/>
                  </a:lnTo>
                  <a:lnTo>
                    <a:pt x="548017" y="719459"/>
                  </a:lnTo>
                  <a:lnTo>
                    <a:pt x="0" y="719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35" name="Group 35"/>
            <p:cNvGrpSpPr/>
            <p:nvPr/>
          </p:nvGrpSpPr>
          <p:grpSpPr>
            <a:xfrm>
              <a:off x="0" y="0"/>
              <a:ext cx="918582" cy="918582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9AD96">
                  <a:alpha val="49804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38" name="Freeform 38"/>
          <p:cNvSpPr/>
          <p:nvPr/>
        </p:nvSpPr>
        <p:spPr>
          <a:xfrm>
            <a:off x="13901536" y="4003613"/>
            <a:ext cx="1575762" cy="1575762"/>
          </a:xfrm>
          <a:custGeom>
            <a:avLst/>
            <a:gdLst/>
            <a:ahLst/>
            <a:cxnLst/>
            <a:rect l="l" t="t" r="r" b="b"/>
            <a:pathLst>
              <a:path w="1575762" h="1575762">
                <a:moveTo>
                  <a:pt x="0" y="0"/>
                </a:moveTo>
                <a:lnTo>
                  <a:pt x="1575762" y="0"/>
                </a:lnTo>
                <a:lnTo>
                  <a:pt x="1575762" y="1575762"/>
                </a:lnTo>
                <a:lnTo>
                  <a:pt x="0" y="1575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9" name="AutoShape 39"/>
          <p:cNvSpPr/>
          <p:nvPr/>
        </p:nvSpPr>
        <p:spPr>
          <a:xfrm flipH="1" flipV="1">
            <a:off x="13305180" y="2708373"/>
            <a:ext cx="1384236" cy="1295240"/>
          </a:xfrm>
          <a:prstGeom prst="line">
            <a:avLst/>
          </a:prstGeom>
          <a:ln w="2857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0" name="Group 40"/>
          <p:cNvGrpSpPr/>
          <p:nvPr/>
        </p:nvGrpSpPr>
        <p:grpSpPr>
          <a:xfrm>
            <a:off x="8718322" y="3267718"/>
            <a:ext cx="688936" cy="688936"/>
            <a:chOff x="0" y="0"/>
            <a:chExt cx="918582" cy="918582"/>
          </a:xfrm>
        </p:grpSpPr>
        <p:sp>
          <p:nvSpPr>
            <p:cNvPr id="41" name="Freeform 41"/>
            <p:cNvSpPr/>
            <p:nvPr/>
          </p:nvSpPr>
          <p:spPr>
            <a:xfrm>
              <a:off x="184249" y="89407"/>
              <a:ext cx="548016" cy="719459"/>
            </a:xfrm>
            <a:custGeom>
              <a:avLst/>
              <a:gdLst/>
              <a:ahLst/>
              <a:cxnLst/>
              <a:rect l="l" t="t" r="r" b="b"/>
              <a:pathLst>
                <a:path w="548016" h="719459">
                  <a:moveTo>
                    <a:pt x="0" y="0"/>
                  </a:moveTo>
                  <a:lnTo>
                    <a:pt x="548017" y="0"/>
                  </a:lnTo>
                  <a:lnTo>
                    <a:pt x="548017" y="719459"/>
                  </a:lnTo>
                  <a:lnTo>
                    <a:pt x="0" y="719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42" name="Group 42"/>
            <p:cNvGrpSpPr/>
            <p:nvPr/>
          </p:nvGrpSpPr>
          <p:grpSpPr>
            <a:xfrm>
              <a:off x="0" y="0"/>
              <a:ext cx="918582" cy="918582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45" name="AutoShape 45"/>
          <p:cNvSpPr/>
          <p:nvPr/>
        </p:nvSpPr>
        <p:spPr>
          <a:xfrm flipV="1">
            <a:off x="8599514" y="4788226"/>
            <a:ext cx="1436580" cy="619171"/>
          </a:xfrm>
          <a:prstGeom prst="line">
            <a:avLst/>
          </a:prstGeom>
          <a:ln w="2857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Freeform 46"/>
          <p:cNvSpPr/>
          <p:nvPr/>
        </p:nvSpPr>
        <p:spPr>
          <a:xfrm>
            <a:off x="8052533" y="5407396"/>
            <a:ext cx="1093961" cy="1093961"/>
          </a:xfrm>
          <a:custGeom>
            <a:avLst/>
            <a:gdLst/>
            <a:ahLst/>
            <a:cxnLst/>
            <a:rect l="l" t="t" r="r" b="b"/>
            <a:pathLst>
              <a:path w="1093961" h="1093961">
                <a:moveTo>
                  <a:pt x="0" y="0"/>
                </a:moveTo>
                <a:lnTo>
                  <a:pt x="1093961" y="0"/>
                </a:lnTo>
                <a:lnTo>
                  <a:pt x="1093961" y="1093961"/>
                </a:lnTo>
                <a:lnTo>
                  <a:pt x="0" y="10939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9430475" y="4414584"/>
            <a:ext cx="1188887" cy="216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8"/>
              </a:lnSpc>
            </a:pPr>
            <a:r>
              <a:rPr lang="en-US" sz="1428" spc="-2">
                <a:solidFill>
                  <a:srgbClr val="FFFFFF"/>
                </a:solidFill>
                <a:latin typeface="Arimo"/>
              </a:rPr>
              <a:t>A1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111291" y="5205434"/>
            <a:ext cx="1188887" cy="216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8"/>
              </a:lnSpc>
            </a:pPr>
            <a:r>
              <a:rPr lang="en-US" sz="1428" spc="-2">
                <a:solidFill>
                  <a:srgbClr val="FFFFFF"/>
                </a:solidFill>
                <a:latin typeface="Arimo"/>
              </a:rPr>
              <a:t>A1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570531" y="8349265"/>
            <a:ext cx="1674851" cy="286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6"/>
              </a:lnSpc>
            </a:pPr>
            <a:r>
              <a:rPr lang="en-US" sz="2011" spc="-4">
                <a:solidFill>
                  <a:srgbClr val="FFFFFF"/>
                </a:solidFill>
                <a:latin typeface="Arimo"/>
              </a:rPr>
              <a:t>A2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12566772" y="594576"/>
            <a:ext cx="688936" cy="688936"/>
            <a:chOff x="0" y="0"/>
            <a:chExt cx="918582" cy="918582"/>
          </a:xfrm>
        </p:grpSpPr>
        <p:sp>
          <p:nvSpPr>
            <p:cNvPr id="51" name="Freeform 51"/>
            <p:cNvSpPr/>
            <p:nvPr/>
          </p:nvSpPr>
          <p:spPr>
            <a:xfrm>
              <a:off x="184249" y="89407"/>
              <a:ext cx="548016" cy="719459"/>
            </a:xfrm>
            <a:custGeom>
              <a:avLst/>
              <a:gdLst/>
              <a:ahLst/>
              <a:cxnLst/>
              <a:rect l="l" t="t" r="r" b="b"/>
              <a:pathLst>
                <a:path w="548016" h="719459">
                  <a:moveTo>
                    <a:pt x="0" y="0"/>
                  </a:moveTo>
                  <a:lnTo>
                    <a:pt x="548017" y="0"/>
                  </a:lnTo>
                  <a:lnTo>
                    <a:pt x="548017" y="719459"/>
                  </a:lnTo>
                  <a:lnTo>
                    <a:pt x="0" y="719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52" name="Group 52"/>
            <p:cNvGrpSpPr/>
            <p:nvPr/>
          </p:nvGrpSpPr>
          <p:grpSpPr>
            <a:xfrm>
              <a:off x="0" y="0"/>
              <a:ext cx="918582" cy="918582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9AD96">
                  <a:alpha val="49804"/>
                </a:srgbClr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55" name="Freeform 55"/>
          <p:cNvSpPr/>
          <p:nvPr/>
        </p:nvSpPr>
        <p:spPr>
          <a:xfrm>
            <a:off x="11859451" y="3383777"/>
            <a:ext cx="1575762" cy="1575762"/>
          </a:xfrm>
          <a:custGeom>
            <a:avLst/>
            <a:gdLst/>
            <a:ahLst/>
            <a:cxnLst/>
            <a:rect l="l" t="t" r="r" b="b"/>
            <a:pathLst>
              <a:path w="1575762" h="1575762">
                <a:moveTo>
                  <a:pt x="0" y="0"/>
                </a:moveTo>
                <a:lnTo>
                  <a:pt x="1575762" y="0"/>
                </a:lnTo>
                <a:lnTo>
                  <a:pt x="1575762" y="1575763"/>
                </a:lnTo>
                <a:lnTo>
                  <a:pt x="0" y="15757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6" name="AutoShape 56"/>
          <p:cNvSpPr/>
          <p:nvPr/>
        </p:nvSpPr>
        <p:spPr>
          <a:xfrm flipV="1">
            <a:off x="12647332" y="2708373"/>
            <a:ext cx="657848" cy="675404"/>
          </a:xfrm>
          <a:prstGeom prst="line">
            <a:avLst/>
          </a:prstGeom>
          <a:ln w="2857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7" name="TextBox 57"/>
          <p:cNvSpPr txBox="1"/>
          <p:nvPr/>
        </p:nvSpPr>
        <p:spPr>
          <a:xfrm>
            <a:off x="12112628" y="4623518"/>
            <a:ext cx="1188887" cy="216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8"/>
              </a:lnSpc>
            </a:pPr>
            <a:r>
              <a:rPr lang="en-US" sz="1428" spc="-2">
                <a:solidFill>
                  <a:srgbClr val="FFFFFF"/>
                </a:solidFill>
                <a:latin typeface="Arimo"/>
              </a:rPr>
              <a:t>A1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9706609" y="2654707"/>
            <a:ext cx="688936" cy="688936"/>
            <a:chOff x="0" y="0"/>
            <a:chExt cx="918582" cy="918582"/>
          </a:xfrm>
        </p:grpSpPr>
        <p:sp>
          <p:nvSpPr>
            <p:cNvPr id="59" name="Freeform 59"/>
            <p:cNvSpPr/>
            <p:nvPr/>
          </p:nvSpPr>
          <p:spPr>
            <a:xfrm>
              <a:off x="184249" y="89407"/>
              <a:ext cx="548016" cy="719459"/>
            </a:xfrm>
            <a:custGeom>
              <a:avLst/>
              <a:gdLst/>
              <a:ahLst/>
              <a:cxnLst/>
              <a:rect l="l" t="t" r="r" b="b"/>
              <a:pathLst>
                <a:path w="548016" h="719459">
                  <a:moveTo>
                    <a:pt x="0" y="0"/>
                  </a:moveTo>
                  <a:lnTo>
                    <a:pt x="548017" y="0"/>
                  </a:lnTo>
                  <a:lnTo>
                    <a:pt x="548017" y="719459"/>
                  </a:lnTo>
                  <a:lnTo>
                    <a:pt x="0" y="719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60" name="Group 60"/>
            <p:cNvGrpSpPr/>
            <p:nvPr/>
          </p:nvGrpSpPr>
          <p:grpSpPr>
            <a:xfrm>
              <a:off x="0" y="0"/>
              <a:ext cx="918582" cy="918582"/>
              <a:chOff x="0" y="0"/>
              <a:chExt cx="812800" cy="8128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grpSp>
        <p:nvGrpSpPr>
          <p:cNvPr id="63" name="Group 63"/>
          <p:cNvGrpSpPr/>
          <p:nvPr/>
        </p:nvGrpSpPr>
        <p:grpSpPr>
          <a:xfrm>
            <a:off x="11407956" y="3383777"/>
            <a:ext cx="688936" cy="688936"/>
            <a:chOff x="0" y="0"/>
            <a:chExt cx="918582" cy="918582"/>
          </a:xfrm>
        </p:grpSpPr>
        <p:sp>
          <p:nvSpPr>
            <p:cNvPr id="64" name="Freeform 64"/>
            <p:cNvSpPr/>
            <p:nvPr/>
          </p:nvSpPr>
          <p:spPr>
            <a:xfrm>
              <a:off x="184249" y="89407"/>
              <a:ext cx="548016" cy="719459"/>
            </a:xfrm>
            <a:custGeom>
              <a:avLst/>
              <a:gdLst/>
              <a:ahLst/>
              <a:cxnLst/>
              <a:rect l="l" t="t" r="r" b="b"/>
              <a:pathLst>
                <a:path w="548016" h="719459">
                  <a:moveTo>
                    <a:pt x="0" y="0"/>
                  </a:moveTo>
                  <a:lnTo>
                    <a:pt x="548017" y="0"/>
                  </a:lnTo>
                  <a:lnTo>
                    <a:pt x="548017" y="719459"/>
                  </a:lnTo>
                  <a:lnTo>
                    <a:pt x="0" y="719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65" name="Group 65"/>
            <p:cNvGrpSpPr/>
            <p:nvPr/>
          </p:nvGrpSpPr>
          <p:grpSpPr>
            <a:xfrm>
              <a:off x="0" y="0"/>
              <a:ext cx="918582" cy="918582"/>
              <a:chOff x="0" y="0"/>
              <a:chExt cx="812800" cy="8128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67" name="TextBox 6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grpSp>
        <p:nvGrpSpPr>
          <p:cNvPr id="68" name="Group 68"/>
          <p:cNvGrpSpPr/>
          <p:nvPr/>
        </p:nvGrpSpPr>
        <p:grpSpPr>
          <a:xfrm>
            <a:off x="7715813" y="5340231"/>
            <a:ext cx="478289" cy="478289"/>
            <a:chOff x="0" y="0"/>
            <a:chExt cx="637719" cy="637719"/>
          </a:xfrm>
        </p:grpSpPr>
        <p:sp>
          <p:nvSpPr>
            <p:cNvPr id="69" name="Freeform 69"/>
            <p:cNvSpPr/>
            <p:nvPr/>
          </p:nvSpPr>
          <p:spPr>
            <a:xfrm>
              <a:off x="127914" y="62070"/>
              <a:ext cx="380456" cy="499479"/>
            </a:xfrm>
            <a:custGeom>
              <a:avLst/>
              <a:gdLst/>
              <a:ahLst/>
              <a:cxnLst/>
              <a:rect l="l" t="t" r="r" b="b"/>
              <a:pathLst>
                <a:path w="380456" h="499479">
                  <a:moveTo>
                    <a:pt x="0" y="0"/>
                  </a:moveTo>
                  <a:lnTo>
                    <a:pt x="380456" y="0"/>
                  </a:lnTo>
                  <a:lnTo>
                    <a:pt x="380456" y="499479"/>
                  </a:lnTo>
                  <a:lnTo>
                    <a:pt x="0" y="499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70" name="Group 70"/>
            <p:cNvGrpSpPr/>
            <p:nvPr/>
          </p:nvGrpSpPr>
          <p:grpSpPr>
            <a:xfrm>
              <a:off x="0" y="0"/>
              <a:ext cx="637719" cy="637719"/>
              <a:chOff x="0" y="0"/>
              <a:chExt cx="812800" cy="81280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72" name="TextBox 7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73" name="Freeform 73"/>
          <p:cNvSpPr/>
          <p:nvPr/>
        </p:nvSpPr>
        <p:spPr>
          <a:xfrm>
            <a:off x="9504097" y="5407396"/>
            <a:ext cx="1093961" cy="1093961"/>
          </a:xfrm>
          <a:custGeom>
            <a:avLst/>
            <a:gdLst/>
            <a:ahLst/>
            <a:cxnLst/>
            <a:rect l="l" t="t" r="r" b="b"/>
            <a:pathLst>
              <a:path w="1093961" h="1093961">
                <a:moveTo>
                  <a:pt x="0" y="0"/>
                </a:moveTo>
                <a:lnTo>
                  <a:pt x="1093961" y="0"/>
                </a:lnTo>
                <a:lnTo>
                  <a:pt x="1093961" y="1093961"/>
                </a:lnTo>
                <a:lnTo>
                  <a:pt x="0" y="10939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4" name="AutoShape 74"/>
          <p:cNvSpPr/>
          <p:nvPr/>
        </p:nvSpPr>
        <p:spPr>
          <a:xfrm flipH="1" flipV="1">
            <a:off x="10036094" y="4788226"/>
            <a:ext cx="14984" cy="619171"/>
          </a:xfrm>
          <a:prstGeom prst="line">
            <a:avLst/>
          </a:prstGeom>
          <a:ln w="2857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5" name="AutoShape 75"/>
          <p:cNvSpPr/>
          <p:nvPr/>
        </p:nvSpPr>
        <p:spPr>
          <a:xfrm flipV="1">
            <a:off x="12049271" y="4959540"/>
            <a:ext cx="598061" cy="1886053"/>
          </a:xfrm>
          <a:prstGeom prst="line">
            <a:avLst/>
          </a:prstGeom>
          <a:ln w="2857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6" name="Freeform 76"/>
          <p:cNvSpPr/>
          <p:nvPr/>
        </p:nvSpPr>
        <p:spPr>
          <a:xfrm>
            <a:off x="11502290" y="6845592"/>
            <a:ext cx="1093961" cy="1093961"/>
          </a:xfrm>
          <a:custGeom>
            <a:avLst/>
            <a:gdLst/>
            <a:ahLst/>
            <a:cxnLst/>
            <a:rect l="l" t="t" r="r" b="b"/>
            <a:pathLst>
              <a:path w="1093961" h="1093961">
                <a:moveTo>
                  <a:pt x="0" y="0"/>
                </a:moveTo>
                <a:lnTo>
                  <a:pt x="1093962" y="0"/>
                </a:lnTo>
                <a:lnTo>
                  <a:pt x="1093962" y="1093961"/>
                </a:lnTo>
                <a:lnTo>
                  <a:pt x="0" y="10939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7" name="TextBox 77"/>
          <p:cNvSpPr txBox="1"/>
          <p:nvPr/>
        </p:nvSpPr>
        <p:spPr>
          <a:xfrm>
            <a:off x="10530509" y="8548527"/>
            <a:ext cx="1674851" cy="286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6"/>
              </a:lnSpc>
            </a:pPr>
            <a:r>
              <a:rPr lang="en-US" sz="2011" spc="-4">
                <a:solidFill>
                  <a:srgbClr val="FFFFFF"/>
                </a:solidFill>
                <a:latin typeface="Arimo"/>
              </a:rPr>
              <a:t>A2</a:t>
            </a:r>
          </a:p>
        </p:txBody>
      </p:sp>
      <p:sp>
        <p:nvSpPr>
          <p:cNvPr id="78" name="Freeform 78"/>
          <p:cNvSpPr/>
          <p:nvPr/>
        </p:nvSpPr>
        <p:spPr>
          <a:xfrm>
            <a:off x="15683538" y="3087988"/>
            <a:ext cx="1575762" cy="1575762"/>
          </a:xfrm>
          <a:custGeom>
            <a:avLst/>
            <a:gdLst/>
            <a:ahLst/>
            <a:cxnLst/>
            <a:rect l="l" t="t" r="r" b="b"/>
            <a:pathLst>
              <a:path w="1575762" h="1575762">
                <a:moveTo>
                  <a:pt x="0" y="0"/>
                </a:moveTo>
                <a:lnTo>
                  <a:pt x="1575762" y="0"/>
                </a:lnTo>
                <a:lnTo>
                  <a:pt x="1575762" y="1575762"/>
                </a:lnTo>
                <a:lnTo>
                  <a:pt x="0" y="1575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9" name="AutoShape 79"/>
          <p:cNvSpPr/>
          <p:nvPr/>
        </p:nvSpPr>
        <p:spPr>
          <a:xfrm flipH="1" flipV="1">
            <a:off x="14093062" y="1920492"/>
            <a:ext cx="2378357" cy="1167496"/>
          </a:xfrm>
          <a:prstGeom prst="line">
            <a:avLst/>
          </a:prstGeom>
          <a:ln w="2857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0" name="TextBox 80"/>
          <p:cNvSpPr txBox="1"/>
          <p:nvPr/>
        </p:nvSpPr>
        <p:spPr>
          <a:xfrm>
            <a:off x="15884166" y="4350681"/>
            <a:ext cx="1188887" cy="216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8"/>
              </a:lnSpc>
            </a:pPr>
            <a:r>
              <a:rPr lang="en-US" sz="1428" spc="-2">
                <a:solidFill>
                  <a:srgbClr val="FFFFFF"/>
                </a:solidFill>
                <a:latin typeface="Arimo"/>
              </a:rPr>
              <a:t>A1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13442030" y="594576"/>
            <a:ext cx="688936" cy="688936"/>
            <a:chOff x="0" y="0"/>
            <a:chExt cx="918582" cy="918582"/>
          </a:xfrm>
        </p:grpSpPr>
        <p:sp>
          <p:nvSpPr>
            <p:cNvPr id="82" name="Freeform 82"/>
            <p:cNvSpPr/>
            <p:nvPr/>
          </p:nvSpPr>
          <p:spPr>
            <a:xfrm>
              <a:off x="184249" y="89407"/>
              <a:ext cx="548016" cy="719459"/>
            </a:xfrm>
            <a:custGeom>
              <a:avLst/>
              <a:gdLst/>
              <a:ahLst/>
              <a:cxnLst/>
              <a:rect l="l" t="t" r="r" b="b"/>
              <a:pathLst>
                <a:path w="548016" h="719459">
                  <a:moveTo>
                    <a:pt x="0" y="0"/>
                  </a:moveTo>
                  <a:lnTo>
                    <a:pt x="548017" y="0"/>
                  </a:lnTo>
                  <a:lnTo>
                    <a:pt x="548017" y="719459"/>
                  </a:lnTo>
                  <a:lnTo>
                    <a:pt x="0" y="719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83" name="Group 83"/>
            <p:cNvGrpSpPr/>
            <p:nvPr/>
          </p:nvGrpSpPr>
          <p:grpSpPr>
            <a:xfrm>
              <a:off x="0" y="0"/>
              <a:ext cx="918582" cy="918582"/>
              <a:chOff x="0" y="0"/>
              <a:chExt cx="812800" cy="812800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9AD96">
                  <a:alpha val="49804"/>
                </a:srgbClr>
              </a:solidFill>
            </p:spPr>
          </p:sp>
          <p:sp>
            <p:nvSpPr>
              <p:cNvPr id="85" name="TextBox 8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grpSp>
        <p:nvGrpSpPr>
          <p:cNvPr id="86" name="Group 86"/>
          <p:cNvGrpSpPr/>
          <p:nvPr/>
        </p:nvGrpSpPr>
        <p:grpSpPr>
          <a:xfrm>
            <a:off x="14937772" y="3770218"/>
            <a:ext cx="688936" cy="688936"/>
            <a:chOff x="0" y="0"/>
            <a:chExt cx="918582" cy="918582"/>
          </a:xfrm>
        </p:grpSpPr>
        <p:sp>
          <p:nvSpPr>
            <p:cNvPr id="87" name="Freeform 87"/>
            <p:cNvSpPr/>
            <p:nvPr/>
          </p:nvSpPr>
          <p:spPr>
            <a:xfrm>
              <a:off x="184249" y="89407"/>
              <a:ext cx="548016" cy="719459"/>
            </a:xfrm>
            <a:custGeom>
              <a:avLst/>
              <a:gdLst/>
              <a:ahLst/>
              <a:cxnLst/>
              <a:rect l="l" t="t" r="r" b="b"/>
              <a:pathLst>
                <a:path w="548016" h="719459">
                  <a:moveTo>
                    <a:pt x="0" y="0"/>
                  </a:moveTo>
                  <a:lnTo>
                    <a:pt x="548017" y="0"/>
                  </a:lnTo>
                  <a:lnTo>
                    <a:pt x="548017" y="719459"/>
                  </a:lnTo>
                  <a:lnTo>
                    <a:pt x="0" y="719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88" name="Group 88"/>
            <p:cNvGrpSpPr/>
            <p:nvPr/>
          </p:nvGrpSpPr>
          <p:grpSpPr>
            <a:xfrm>
              <a:off x="0" y="0"/>
              <a:ext cx="918582" cy="918582"/>
              <a:chOff x="0" y="0"/>
              <a:chExt cx="812800" cy="812800"/>
            </a:xfrm>
          </p:grpSpPr>
          <p:sp>
            <p:nvSpPr>
              <p:cNvPr id="89" name="Freeform 8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90" name="TextBox 9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91" name="AutoShape 91"/>
          <p:cNvSpPr/>
          <p:nvPr/>
        </p:nvSpPr>
        <p:spPr>
          <a:xfrm flipH="1" flipV="1">
            <a:off x="14689417" y="5579375"/>
            <a:ext cx="16318" cy="663583"/>
          </a:xfrm>
          <a:prstGeom prst="line">
            <a:avLst/>
          </a:prstGeom>
          <a:ln w="2857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2" name="Freeform 92"/>
          <p:cNvSpPr/>
          <p:nvPr/>
        </p:nvSpPr>
        <p:spPr>
          <a:xfrm>
            <a:off x="14158754" y="6242958"/>
            <a:ext cx="1093961" cy="1093961"/>
          </a:xfrm>
          <a:custGeom>
            <a:avLst/>
            <a:gdLst/>
            <a:ahLst/>
            <a:cxnLst/>
            <a:rect l="l" t="t" r="r" b="b"/>
            <a:pathLst>
              <a:path w="1093961" h="1093961">
                <a:moveTo>
                  <a:pt x="0" y="0"/>
                </a:moveTo>
                <a:lnTo>
                  <a:pt x="1093961" y="0"/>
                </a:lnTo>
                <a:lnTo>
                  <a:pt x="1093961" y="1093961"/>
                </a:lnTo>
                <a:lnTo>
                  <a:pt x="0" y="10939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3" name="Freeform 93"/>
          <p:cNvSpPr/>
          <p:nvPr/>
        </p:nvSpPr>
        <p:spPr>
          <a:xfrm>
            <a:off x="12641336" y="6831620"/>
            <a:ext cx="1093961" cy="1093961"/>
          </a:xfrm>
          <a:custGeom>
            <a:avLst/>
            <a:gdLst/>
            <a:ahLst/>
            <a:cxnLst/>
            <a:rect l="l" t="t" r="r" b="b"/>
            <a:pathLst>
              <a:path w="1093961" h="1093961">
                <a:moveTo>
                  <a:pt x="0" y="0"/>
                </a:moveTo>
                <a:lnTo>
                  <a:pt x="1093961" y="0"/>
                </a:lnTo>
                <a:lnTo>
                  <a:pt x="1093961" y="1093961"/>
                </a:lnTo>
                <a:lnTo>
                  <a:pt x="0" y="10939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4" name="AutoShape 94"/>
          <p:cNvSpPr/>
          <p:nvPr/>
        </p:nvSpPr>
        <p:spPr>
          <a:xfrm flipH="1" flipV="1">
            <a:off x="12647332" y="4959540"/>
            <a:ext cx="540984" cy="1872080"/>
          </a:xfrm>
          <a:prstGeom prst="line">
            <a:avLst/>
          </a:prstGeom>
          <a:ln w="2857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5" name="Group 95"/>
          <p:cNvGrpSpPr/>
          <p:nvPr/>
        </p:nvGrpSpPr>
        <p:grpSpPr>
          <a:xfrm>
            <a:off x="11263146" y="6744542"/>
            <a:ext cx="478289" cy="478289"/>
            <a:chOff x="0" y="0"/>
            <a:chExt cx="637719" cy="637719"/>
          </a:xfrm>
        </p:grpSpPr>
        <p:sp>
          <p:nvSpPr>
            <p:cNvPr id="96" name="Freeform 96"/>
            <p:cNvSpPr/>
            <p:nvPr/>
          </p:nvSpPr>
          <p:spPr>
            <a:xfrm>
              <a:off x="127914" y="62070"/>
              <a:ext cx="380456" cy="499479"/>
            </a:xfrm>
            <a:custGeom>
              <a:avLst/>
              <a:gdLst/>
              <a:ahLst/>
              <a:cxnLst/>
              <a:rect l="l" t="t" r="r" b="b"/>
              <a:pathLst>
                <a:path w="380456" h="499479">
                  <a:moveTo>
                    <a:pt x="0" y="0"/>
                  </a:moveTo>
                  <a:lnTo>
                    <a:pt x="380456" y="0"/>
                  </a:lnTo>
                  <a:lnTo>
                    <a:pt x="380456" y="499479"/>
                  </a:lnTo>
                  <a:lnTo>
                    <a:pt x="0" y="499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97" name="Group 97"/>
            <p:cNvGrpSpPr/>
            <p:nvPr/>
          </p:nvGrpSpPr>
          <p:grpSpPr>
            <a:xfrm>
              <a:off x="0" y="0"/>
              <a:ext cx="637719" cy="637719"/>
              <a:chOff x="0" y="0"/>
              <a:chExt cx="812800" cy="812800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99" name="TextBox 9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100" name="AutoShape 100"/>
          <p:cNvSpPr/>
          <p:nvPr/>
        </p:nvSpPr>
        <p:spPr>
          <a:xfrm flipH="1" flipV="1">
            <a:off x="12049271" y="7939553"/>
            <a:ext cx="14801" cy="348569"/>
          </a:xfrm>
          <a:prstGeom prst="line">
            <a:avLst/>
          </a:prstGeom>
          <a:ln w="2857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1" name="Freeform 101"/>
          <p:cNvSpPr/>
          <p:nvPr/>
        </p:nvSpPr>
        <p:spPr>
          <a:xfrm>
            <a:off x="11517091" y="8288122"/>
            <a:ext cx="1093961" cy="1093961"/>
          </a:xfrm>
          <a:custGeom>
            <a:avLst/>
            <a:gdLst/>
            <a:ahLst/>
            <a:cxnLst/>
            <a:rect l="l" t="t" r="r" b="b"/>
            <a:pathLst>
              <a:path w="1093961" h="1093961">
                <a:moveTo>
                  <a:pt x="0" y="0"/>
                </a:moveTo>
                <a:lnTo>
                  <a:pt x="1093961" y="0"/>
                </a:lnTo>
                <a:lnTo>
                  <a:pt x="1093961" y="1093961"/>
                </a:lnTo>
                <a:lnTo>
                  <a:pt x="0" y="10939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2" name="TextBox 102"/>
          <p:cNvSpPr txBox="1"/>
          <p:nvPr/>
        </p:nvSpPr>
        <p:spPr>
          <a:xfrm>
            <a:off x="8094718" y="6252240"/>
            <a:ext cx="1009592" cy="19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"/>
              </a:lnSpc>
            </a:pPr>
            <a:r>
              <a:rPr lang="en-US" sz="1212" spc="-2">
                <a:solidFill>
                  <a:srgbClr val="FFFFFF"/>
                </a:solidFill>
                <a:latin typeface="Arimo"/>
              </a:rPr>
              <a:t>A2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9538790" y="6265020"/>
            <a:ext cx="1009592" cy="19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"/>
              </a:lnSpc>
            </a:pPr>
            <a:r>
              <a:rPr lang="en-US" sz="1212" spc="-2">
                <a:solidFill>
                  <a:srgbClr val="FFFFFF"/>
                </a:solidFill>
                <a:latin typeface="Arimo"/>
              </a:rPr>
              <a:t>A2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10771901" y="6246191"/>
            <a:ext cx="1009592" cy="19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"/>
              </a:lnSpc>
            </a:pPr>
            <a:r>
              <a:rPr lang="en-US" sz="1212" spc="-2">
                <a:solidFill>
                  <a:srgbClr val="FFFFFF"/>
                </a:solidFill>
                <a:latin typeface="Arimo"/>
              </a:rPr>
              <a:t>A2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11551876" y="7650264"/>
            <a:ext cx="1009592" cy="19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"/>
              </a:lnSpc>
            </a:pPr>
            <a:r>
              <a:rPr lang="en-US" sz="1212" spc="-2">
                <a:solidFill>
                  <a:srgbClr val="FFFFFF"/>
                </a:solidFill>
                <a:latin typeface="Arimo"/>
              </a:rPr>
              <a:t>A2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12683520" y="7650264"/>
            <a:ext cx="1009592" cy="19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"/>
              </a:lnSpc>
            </a:pPr>
            <a:r>
              <a:rPr lang="en-US" sz="1212" spc="-2">
                <a:solidFill>
                  <a:srgbClr val="FFFFFF"/>
                </a:solidFill>
                <a:latin typeface="Arimo"/>
              </a:rPr>
              <a:t>A2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14217255" y="7650264"/>
            <a:ext cx="1009592" cy="19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"/>
              </a:lnSpc>
            </a:pPr>
            <a:r>
              <a:rPr lang="en-US" sz="1212" spc="-2">
                <a:solidFill>
                  <a:srgbClr val="FFFFFF"/>
                </a:solidFill>
                <a:latin typeface="Arimo"/>
              </a:rPr>
              <a:t>A2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11564088" y="9135294"/>
            <a:ext cx="1009592" cy="19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"/>
              </a:lnSpc>
            </a:pPr>
            <a:r>
              <a:rPr lang="en-US" sz="1212" spc="-2">
                <a:solidFill>
                  <a:srgbClr val="FFFFFF"/>
                </a:solidFill>
                <a:latin typeface="Arimo"/>
              </a:rPr>
              <a:t>A3</a:t>
            </a:r>
          </a:p>
        </p:txBody>
      </p:sp>
      <p:grpSp>
        <p:nvGrpSpPr>
          <p:cNvPr id="109" name="Group 109"/>
          <p:cNvGrpSpPr/>
          <p:nvPr/>
        </p:nvGrpSpPr>
        <p:grpSpPr>
          <a:xfrm>
            <a:off x="9168114" y="5340231"/>
            <a:ext cx="478289" cy="478289"/>
            <a:chOff x="0" y="0"/>
            <a:chExt cx="637719" cy="637719"/>
          </a:xfrm>
        </p:grpSpPr>
        <p:sp>
          <p:nvSpPr>
            <p:cNvPr id="110" name="Freeform 110"/>
            <p:cNvSpPr/>
            <p:nvPr/>
          </p:nvSpPr>
          <p:spPr>
            <a:xfrm>
              <a:off x="127914" y="62070"/>
              <a:ext cx="380456" cy="499479"/>
            </a:xfrm>
            <a:custGeom>
              <a:avLst/>
              <a:gdLst/>
              <a:ahLst/>
              <a:cxnLst/>
              <a:rect l="l" t="t" r="r" b="b"/>
              <a:pathLst>
                <a:path w="380456" h="499479">
                  <a:moveTo>
                    <a:pt x="0" y="0"/>
                  </a:moveTo>
                  <a:lnTo>
                    <a:pt x="380456" y="0"/>
                  </a:lnTo>
                  <a:lnTo>
                    <a:pt x="380456" y="499479"/>
                  </a:lnTo>
                  <a:lnTo>
                    <a:pt x="0" y="499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111" name="Group 111"/>
            <p:cNvGrpSpPr/>
            <p:nvPr/>
          </p:nvGrpSpPr>
          <p:grpSpPr>
            <a:xfrm>
              <a:off x="0" y="0"/>
              <a:ext cx="637719" cy="637719"/>
              <a:chOff x="0" y="0"/>
              <a:chExt cx="812800" cy="812800"/>
            </a:xfrm>
          </p:grpSpPr>
          <p:sp>
            <p:nvSpPr>
              <p:cNvPr id="112" name="Freeform 1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113" name="TextBox 1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sp>
        <p:nvSpPr>
          <p:cNvPr id="114" name="Freeform 114"/>
          <p:cNvSpPr/>
          <p:nvPr/>
        </p:nvSpPr>
        <p:spPr>
          <a:xfrm>
            <a:off x="10768897" y="5364814"/>
            <a:ext cx="1093961" cy="1093961"/>
          </a:xfrm>
          <a:custGeom>
            <a:avLst/>
            <a:gdLst/>
            <a:ahLst/>
            <a:cxnLst/>
            <a:rect l="l" t="t" r="r" b="b"/>
            <a:pathLst>
              <a:path w="1093961" h="1093961">
                <a:moveTo>
                  <a:pt x="0" y="0"/>
                </a:moveTo>
                <a:lnTo>
                  <a:pt x="1093961" y="0"/>
                </a:lnTo>
                <a:lnTo>
                  <a:pt x="1093961" y="1093961"/>
                </a:lnTo>
                <a:lnTo>
                  <a:pt x="0" y="10939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5" name="AutoShape 115"/>
          <p:cNvSpPr/>
          <p:nvPr/>
        </p:nvSpPr>
        <p:spPr>
          <a:xfrm flipH="1" flipV="1">
            <a:off x="10036094" y="4788226"/>
            <a:ext cx="1279784" cy="576588"/>
          </a:xfrm>
          <a:prstGeom prst="line">
            <a:avLst/>
          </a:prstGeom>
          <a:ln w="2857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6" name="AutoShape 116"/>
          <p:cNvSpPr/>
          <p:nvPr/>
        </p:nvSpPr>
        <p:spPr>
          <a:xfrm flipH="1" flipV="1">
            <a:off x="8623589" y="6502050"/>
            <a:ext cx="14801" cy="348569"/>
          </a:xfrm>
          <a:prstGeom prst="line">
            <a:avLst/>
          </a:prstGeom>
          <a:ln w="2857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7" name="Freeform 117"/>
          <p:cNvSpPr/>
          <p:nvPr/>
        </p:nvSpPr>
        <p:spPr>
          <a:xfrm>
            <a:off x="8091409" y="6850619"/>
            <a:ext cx="1093961" cy="1093961"/>
          </a:xfrm>
          <a:custGeom>
            <a:avLst/>
            <a:gdLst/>
            <a:ahLst/>
            <a:cxnLst/>
            <a:rect l="l" t="t" r="r" b="b"/>
            <a:pathLst>
              <a:path w="1093961" h="1093961">
                <a:moveTo>
                  <a:pt x="0" y="0"/>
                </a:moveTo>
                <a:lnTo>
                  <a:pt x="1093961" y="0"/>
                </a:lnTo>
                <a:lnTo>
                  <a:pt x="1093961" y="1093961"/>
                </a:lnTo>
                <a:lnTo>
                  <a:pt x="0" y="10939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8" name="AutoShape 118"/>
          <p:cNvSpPr/>
          <p:nvPr/>
        </p:nvSpPr>
        <p:spPr>
          <a:xfrm flipV="1">
            <a:off x="7308593" y="6445995"/>
            <a:ext cx="1290921" cy="426164"/>
          </a:xfrm>
          <a:prstGeom prst="line">
            <a:avLst/>
          </a:prstGeom>
          <a:ln w="2857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9" name="Freeform 119"/>
          <p:cNvSpPr/>
          <p:nvPr/>
        </p:nvSpPr>
        <p:spPr>
          <a:xfrm>
            <a:off x="6761612" y="6872159"/>
            <a:ext cx="1093961" cy="1093961"/>
          </a:xfrm>
          <a:custGeom>
            <a:avLst/>
            <a:gdLst/>
            <a:ahLst/>
            <a:cxnLst/>
            <a:rect l="l" t="t" r="r" b="b"/>
            <a:pathLst>
              <a:path w="1093961" h="1093961">
                <a:moveTo>
                  <a:pt x="0" y="0"/>
                </a:moveTo>
                <a:lnTo>
                  <a:pt x="1093962" y="0"/>
                </a:lnTo>
                <a:lnTo>
                  <a:pt x="1093962" y="1093961"/>
                </a:lnTo>
                <a:lnTo>
                  <a:pt x="0" y="10939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0" name="AutoShape 120"/>
          <p:cNvSpPr/>
          <p:nvPr/>
        </p:nvSpPr>
        <p:spPr>
          <a:xfrm flipV="1">
            <a:off x="7308593" y="7966120"/>
            <a:ext cx="0" cy="496876"/>
          </a:xfrm>
          <a:prstGeom prst="line">
            <a:avLst/>
          </a:prstGeom>
          <a:ln w="28575" cap="flat">
            <a:solidFill>
              <a:srgbClr val="85858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1" name="Freeform 121"/>
          <p:cNvSpPr/>
          <p:nvPr/>
        </p:nvSpPr>
        <p:spPr>
          <a:xfrm>
            <a:off x="6761612" y="8462996"/>
            <a:ext cx="1093961" cy="1093961"/>
          </a:xfrm>
          <a:custGeom>
            <a:avLst/>
            <a:gdLst/>
            <a:ahLst/>
            <a:cxnLst/>
            <a:rect l="l" t="t" r="r" b="b"/>
            <a:pathLst>
              <a:path w="1093961" h="1093961">
                <a:moveTo>
                  <a:pt x="0" y="0"/>
                </a:moveTo>
                <a:lnTo>
                  <a:pt x="1093962" y="0"/>
                </a:lnTo>
                <a:lnTo>
                  <a:pt x="1093962" y="1093961"/>
                </a:lnTo>
                <a:lnTo>
                  <a:pt x="0" y="10939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2" name="TextBox 122"/>
          <p:cNvSpPr txBox="1"/>
          <p:nvPr/>
        </p:nvSpPr>
        <p:spPr>
          <a:xfrm>
            <a:off x="6788997" y="7731826"/>
            <a:ext cx="1009592" cy="19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"/>
              </a:lnSpc>
            </a:pPr>
            <a:r>
              <a:rPr lang="en-US" sz="1212" spc="-2">
                <a:solidFill>
                  <a:srgbClr val="FFFFFF"/>
                </a:solidFill>
                <a:latin typeface="Arimo"/>
              </a:rPr>
              <a:t>A3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8149896" y="7690302"/>
            <a:ext cx="1009592" cy="19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"/>
              </a:lnSpc>
            </a:pPr>
            <a:r>
              <a:rPr lang="en-US" sz="1212" spc="-2">
                <a:solidFill>
                  <a:srgbClr val="FFFFFF"/>
                </a:solidFill>
                <a:latin typeface="Arimo"/>
              </a:rPr>
              <a:t>A3</a:t>
            </a:r>
          </a:p>
        </p:txBody>
      </p:sp>
      <p:sp>
        <p:nvSpPr>
          <p:cNvPr id="124" name="TextBox 124"/>
          <p:cNvSpPr txBox="1"/>
          <p:nvPr/>
        </p:nvSpPr>
        <p:spPr>
          <a:xfrm>
            <a:off x="6337001" y="8767129"/>
            <a:ext cx="883986" cy="16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3"/>
              </a:lnSpc>
            </a:pPr>
            <a:r>
              <a:rPr lang="en-US" sz="1061" spc="-2">
                <a:solidFill>
                  <a:srgbClr val="FFFFFF"/>
                </a:solidFill>
                <a:latin typeface="Arimo"/>
              </a:rPr>
              <a:t>A4</a:t>
            </a:r>
          </a:p>
        </p:txBody>
      </p:sp>
      <p:sp>
        <p:nvSpPr>
          <p:cNvPr id="125" name="TextBox 125"/>
          <p:cNvSpPr txBox="1"/>
          <p:nvPr/>
        </p:nvSpPr>
        <p:spPr>
          <a:xfrm>
            <a:off x="10817785" y="6202678"/>
            <a:ext cx="1009592" cy="19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"/>
              </a:lnSpc>
            </a:pPr>
            <a:r>
              <a:rPr lang="en-US" sz="1212" spc="-2">
                <a:solidFill>
                  <a:srgbClr val="FFFFFF"/>
                </a:solidFill>
                <a:latin typeface="Arimo"/>
              </a:rPr>
              <a:t>A2</a:t>
            </a:r>
          </a:p>
        </p:txBody>
      </p:sp>
      <p:grpSp>
        <p:nvGrpSpPr>
          <p:cNvPr id="126" name="Group 126"/>
          <p:cNvGrpSpPr/>
          <p:nvPr/>
        </p:nvGrpSpPr>
        <p:grpSpPr>
          <a:xfrm>
            <a:off x="6549852" y="6730020"/>
            <a:ext cx="478289" cy="478289"/>
            <a:chOff x="0" y="0"/>
            <a:chExt cx="637719" cy="637719"/>
          </a:xfrm>
        </p:grpSpPr>
        <p:sp>
          <p:nvSpPr>
            <p:cNvPr id="127" name="Freeform 127"/>
            <p:cNvSpPr/>
            <p:nvPr/>
          </p:nvSpPr>
          <p:spPr>
            <a:xfrm>
              <a:off x="127914" y="62070"/>
              <a:ext cx="380456" cy="499479"/>
            </a:xfrm>
            <a:custGeom>
              <a:avLst/>
              <a:gdLst/>
              <a:ahLst/>
              <a:cxnLst/>
              <a:rect l="l" t="t" r="r" b="b"/>
              <a:pathLst>
                <a:path w="380456" h="499479">
                  <a:moveTo>
                    <a:pt x="0" y="0"/>
                  </a:moveTo>
                  <a:lnTo>
                    <a:pt x="380456" y="0"/>
                  </a:lnTo>
                  <a:lnTo>
                    <a:pt x="380456" y="499479"/>
                  </a:lnTo>
                  <a:lnTo>
                    <a:pt x="0" y="499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128" name="Group 128"/>
            <p:cNvGrpSpPr/>
            <p:nvPr/>
          </p:nvGrpSpPr>
          <p:grpSpPr>
            <a:xfrm>
              <a:off x="0" y="0"/>
              <a:ext cx="637719" cy="637719"/>
              <a:chOff x="0" y="0"/>
              <a:chExt cx="812800" cy="812800"/>
            </a:xfrm>
          </p:grpSpPr>
          <p:sp>
            <p:nvSpPr>
              <p:cNvPr id="129" name="Freeform 1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130" name="TextBox 13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grpSp>
        <p:nvGrpSpPr>
          <p:cNvPr id="131" name="Group 131"/>
          <p:cNvGrpSpPr/>
          <p:nvPr/>
        </p:nvGrpSpPr>
        <p:grpSpPr>
          <a:xfrm>
            <a:off x="12266584" y="2880668"/>
            <a:ext cx="688936" cy="688936"/>
            <a:chOff x="0" y="0"/>
            <a:chExt cx="918582" cy="918582"/>
          </a:xfrm>
        </p:grpSpPr>
        <p:sp>
          <p:nvSpPr>
            <p:cNvPr id="132" name="Freeform 132"/>
            <p:cNvSpPr/>
            <p:nvPr/>
          </p:nvSpPr>
          <p:spPr>
            <a:xfrm>
              <a:off x="184249" y="89407"/>
              <a:ext cx="548016" cy="719459"/>
            </a:xfrm>
            <a:custGeom>
              <a:avLst/>
              <a:gdLst/>
              <a:ahLst/>
              <a:cxnLst/>
              <a:rect l="l" t="t" r="r" b="b"/>
              <a:pathLst>
                <a:path w="548016" h="719459">
                  <a:moveTo>
                    <a:pt x="0" y="0"/>
                  </a:moveTo>
                  <a:lnTo>
                    <a:pt x="548017" y="0"/>
                  </a:lnTo>
                  <a:lnTo>
                    <a:pt x="548017" y="719459"/>
                  </a:lnTo>
                  <a:lnTo>
                    <a:pt x="0" y="719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133" name="Group 133"/>
            <p:cNvGrpSpPr/>
            <p:nvPr/>
          </p:nvGrpSpPr>
          <p:grpSpPr>
            <a:xfrm>
              <a:off x="0" y="0"/>
              <a:ext cx="918582" cy="918582"/>
              <a:chOff x="0" y="0"/>
              <a:chExt cx="812800" cy="812800"/>
            </a:xfrm>
          </p:grpSpPr>
          <p:sp>
            <p:nvSpPr>
              <p:cNvPr id="134" name="Freeform 1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135" name="TextBox 13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</p:grpSp>
      <p:grpSp>
        <p:nvGrpSpPr>
          <p:cNvPr id="136" name="Group 13">
            <a:extLst>
              <a:ext uri="{FF2B5EF4-FFF2-40B4-BE49-F238E27FC236}">
                <a16:creationId xmlns:a16="http://schemas.microsoft.com/office/drawing/2014/main" id="{B3DD2457-231C-4A57-D230-9D92425C428C}"/>
              </a:ext>
            </a:extLst>
          </p:cNvPr>
          <p:cNvGrpSpPr/>
          <p:nvPr/>
        </p:nvGrpSpPr>
        <p:grpSpPr>
          <a:xfrm>
            <a:off x="1028700" y="1991221"/>
            <a:ext cx="4616825" cy="3303091"/>
            <a:chOff x="0" y="-289322"/>
            <a:chExt cx="6155766" cy="4404122"/>
          </a:xfrm>
        </p:grpSpPr>
        <p:grpSp>
          <p:nvGrpSpPr>
            <p:cNvPr id="137" name="Group 14">
              <a:extLst>
                <a:ext uri="{FF2B5EF4-FFF2-40B4-BE49-F238E27FC236}">
                  <a16:creationId xmlns:a16="http://schemas.microsoft.com/office/drawing/2014/main" id="{51586DBB-72FD-1C69-768F-DA045D96166C}"/>
                </a:ext>
              </a:extLst>
            </p:cNvPr>
            <p:cNvGrpSpPr/>
            <p:nvPr/>
          </p:nvGrpSpPr>
          <p:grpSpPr>
            <a:xfrm>
              <a:off x="0" y="-289322"/>
              <a:ext cx="6155766" cy="4404122"/>
              <a:chOff x="0" y="-57150"/>
              <a:chExt cx="1215954" cy="869950"/>
            </a:xfrm>
          </p:grpSpPr>
          <p:sp>
            <p:nvSpPr>
              <p:cNvPr id="153" name="Freeform 15">
                <a:extLst>
                  <a:ext uri="{FF2B5EF4-FFF2-40B4-BE49-F238E27FC236}">
                    <a16:creationId xmlns:a16="http://schemas.microsoft.com/office/drawing/2014/main" id="{3EC889C9-2EFB-72E1-C024-0C5FAC4798D7}"/>
                  </a:ext>
                </a:extLst>
              </p:cNvPr>
              <p:cNvSpPr/>
              <p:nvPr/>
            </p:nvSpPr>
            <p:spPr>
              <a:xfrm>
                <a:off x="0" y="0"/>
                <a:ext cx="121595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215954" h="812800">
                    <a:moveTo>
                      <a:pt x="0" y="0"/>
                    </a:moveTo>
                    <a:lnTo>
                      <a:pt x="1215954" y="0"/>
                    </a:lnTo>
                    <a:lnTo>
                      <a:pt x="1215954" y="812800"/>
                    </a:lnTo>
                    <a:lnTo>
                      <a:pt x="0" y="8128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0BDBC"/>
              </a:solidFill>
              <a:ln w="5715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4" name="TextBox 16">
                <a:extLst>
                  <a:ext uri="{FF2B5EF4-FFF2-40B4-BE49-F238E27FC236}">
                    <a16:creationId xmlns:a16="http://schemas.microsoft.com/office/drawing/2014/main" id="{B5818A68-73FA-647C-096C-5B34AE2D760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81088" tIns="381088" rIns="381088" bIns="381088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38" name="Freeform 17">
              <a:extLst>
                <a:ext uri="{FF2B5EF4-FFF2-40B4-BE49-F238E27FC236}">
                  <a16:creationId xmlns:a16="http://schemas.microsoft.com/office/drawing/2014/main" id="{5B67C359-868E-9D9C-61DB-329CDA8DEE91}"/>
                </a:ext>
              </a:extLst>
            </p:cNvPr>
            <p:cNvSpPr/>
            <p:nvPr/>
          </p:nvSpPr>
          <p:spPr>
            <a:xfrm>
              <a:off x="624463" y="1202104"/>
              <a:ext cx="327237" cy="429611"/>
            </a:xfrm>
            <a:custGeom>
              <a:avLst/>
              <a:gdLst/>
              <a:ahLst/>
              <a:cxnLst/>
              <a:rect l="l" t="t" r="r" b="b"/>
              <a:pathLst>
                <a:path w="327237" h="429611">
                  <a:moveTo>
                    <a:pt x="0" y="0"/>
                  </a:moveTo>
                  <a:lnTo>
                    <a:pt x="327237" y="0"/>
                  </a:lnTo>
                  <a:lnTo>
                    <a:pt x="327237" y="429611"/>
                  </a:lnTo>
                  <a:lnTo>
                    <a:pt x="0" y="429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139" name="Group 18">
              <a:extLst>
                <a:ext uri="{FF2B5EF4-FFF2-40B4-BE49-F238E27FC236}">
                  <a16:creationId xmlns:a16="http://schemas.microsoft.com/office/drawing/2014/main" id="{4655559C-54A9-78AA-889D-84B84483AB63}"/>
                </a:ext>
              </a:extLst>
            </p:cNvPr>
            <p:cNvGrpSpPr/>
            <p:nvPr/>
          </p:nvGrpSpPr>
          <p:grpSpPr>
            <a:xfrm>
              <a:off x="514442" y="1148716"/>
              <a:ext cx="548513" cy="548513"/>
              <a:chOff x="0" y="0"/>
              <a:chExt cx="812800" cy="812800"/>
            </a:xfrm>
          </p:grpSpPr>
          <p:sp>
            <p:nvSpPr>
              <p:cNvPr id="151" name="Freeform 19">
                <a:extLst>
                  <a:ext uri="{FF2B5EF4-FFF2-40B4-BE49-F238E27FC236}">
                    <a16:creationId xmlns:a16="http://schemas.microsoft.com/office/drawing/2014/main" id="{8F315501-2C8B-04A8-B25C-95A57E4F84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9AD96">
                  <a:alpha val="49804"/>
                </a:srgbClr>
              </a:solidFill>
            </p:spPr>
          </p:sp>
          <p:sp>
            <p:nvSpPr>
              <p:cNvPr id="152" name="TextBox 20">
                <a:extLst>
                  <a:ext uri="{FF2B5EF4-FFF2-40B4-BE49-F238E27FC236}">
                    <a16:creationId xmlns:a16="http://schemas.microsoft.com/office/drawing/2014/main" id="{93C751C2-E2E9-3EF6-E1E1-684D470A5DE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  <p:sp>
          <p:nvSpPr>
            <p:cNvPr id="140" name="Freeform 21">
              <a:extLst>
                <a:ext uri="{FF2B5EF4-FFF2-40B4-BE49-F238E27FC236}">
                  <a16:creationId xmlns:a16="http://schemas.microsoft.com/office/drawing/2014/main" id="{B7FA3B3F-263A-B63E-A49E-C68D84EC0196}"/>
                </a:ext>
              </a:extLst>
            </p:cNvPr>
            <p:cNvSpPr/>
            <p:nvPr/>
          </p:nvSpPr>
          <p:spPr>
            <a:xfrm>
              <a:off x="624463" y="1836531"/>
              <a:ext cx="327237" cy="429611"/>
            </a:xfrm>
            <a:custGeom>
              <a:avLst/>
              <a:gdLst/>
              <a:ahLst/>
              <a:cxnLst/>
              <a:rect l="l" t="t" r="r" b="b"/>
              <a:pathLst>
                <a:path w="327237" h="429611">
                  <a:moveTo>
                    <a:pt x="0" y="0"/>
                  </a:moveTo>
                  <a:lnTo>
                    <a:pt x="327237" y="0"/>
                  </a:lnTo>
                  <a:lnTo>
                    <a:pt x="327237" y="429611"/>
                  </a:lnTo>
                  <a:lnTo>
                    <a:pt x="0" y="429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47923" r="-18343" b="-179234"/>
              </a:stretch>
            </a:blipFill>
          </p:spPr>
        </p:sp>
        <p:grpSp>
          <p:nvGrpSpPr>
            <p:cNvPr id="141" name="Group 22">
              <a:extLst>
                <a:ext uri="{FF2B5EF4-FFF2-40B4-BE49-F238E27FC236}">
                  <a16:creationId xmlns:a16="http://schemas.microsoft.com/office/drawing/2014/main" id="{CCD9E9A3-D435-D21C-C5FE-BE5BB32C05F5}"/>
                </a:ext>
              </a:extLst>
            </p:cNvPr>
            <p:cNvGrpSpPr/>
            <p:nvPr/>
          </p:nvGrpSpPr>
          <p:grpSpPr>
            <a:xfrm>
              <a:off x="514442" y="1783143"/>
              <a:ext cx="548513" cy="548513"/>
              <a:chOff x="0" y="0"/>
              <a:chExt cx="812800" cy="812800"/>
            </a:xfrm>
          </p:grpSpPr>
          <p:sp>
            <p:nvSpPr>
              <p:cNvPr id="149" name="Freeform 23">
                <a:extLst>
                  <a:ext uri="{FF2B5EF4-FFF2-40B4-BE49-F238E27FC236}">
                    <a16:creationId xmlns:a16="http://schemas.microsoft.com/office/drawing/2014/main" id="{188695F7-2602-D378-8B39-5F4254F89CD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005CBE">
                  <a:alpha val="49804"/>
                </a:srgbClr>
              </a:solidFill>
            </p:spPr>
          </p:sp>
          <p:sp>
            <p:nvSpPr>
              <p:cNvPr id="150" name="TextBox 24">
                <a:extLst>
                  <a:ext uri="{FF2B5EF4-FFF2-40B4-BE49-F238E27FC236}">
                    <a16:creationId xmlns:a16="http://schemas.microsoft.com/office/drawing/2014/main" id="{4B67238B-523A-4ACC-0BED-9EDB064ED03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20"/>
                  </a:lnSpc>
                </a:pPr>
                <a:endParaRPr/>
              </a:p>
            </p:txBody>
          </p:sp>
        </p:grpSp>
        <p:sp>
          <p:nvSpPr>
            <p:cNvPr id="142" name="Freeform 25">
              <a:extLst>
                <a:ext uri="{FF2B5EF4-FFF2-40B4-BE49-F238E27FC236}">
                  <a16:creationId xmlns:a16="http://schemas.microsoft.com/office/drawing/2014/main" id="{A903E90E-B902-ACD6-45A6-5E3338B0701C}"/>
                </a:ext>
              </a:extLst>
            </p:cNvPr>
            <p:cNvSpPr/>
            <p:nvPr/>
          </p:nvSpPr>
          <p:spPr>
            <a:xfrm>
              <a:off x="514442" y="2416183"/>
              <a:ext cx="548513" cy="548513"/>
            </a:xfrm>
            <a:custGeom>
              <a:avLst/>
              <a:gdLst/>
              <a:ahLst/>
              <a:cxnLst/>
              <a:rect l="l" t="t" r="r" b="b"/>
              <a:pathLst>
                <a:path w="548513" h="548513">
                  <a:moveTo>
                    <a:pt x="0" y="0"/>
                  </a:moveTo>
                  <a:lnTo>
                    <a:pt x="548513" y="0"/>
                  </a:lnTo>
                  <a:lnTo>
                    <a:pt x="548513" y="548514"/>
                  </a:lnTo>
                  <a:lnTo>
                    <a:pt x="0" y="548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3" name="Freeform 26">
              <a:extLst>
                <a:ext uri="{FF2B5EF4-FFF2-40B4-BE49-F238E27FC236}">
                  <a16:creationId xmlns:a16="http://schemas.microsoft.com/office/drawing/2014/main" id="{484865F5-6D5F-B7F7-EA47-D58BF785A009}"/>
                </a:ext>
              </a:extLst>
            </p:cNvPr>
            <p:cNvSpPr/>
            <p:nvPr/>
          </p:nvSpPr>
          <p:spPr>
            <a:xfrm>
              <a:off x="515274" y="3079006"/>
              <a:ext cx="548513" cy="548513"/>
            </a:xfrm>
            <a:custGeom>
              <a:avLst/>
              <a:gdLst/>
              <a:ahLst/>
              <a:cxnLst/>
              <a:rect l="l" t="t" r="r" b="b"/>
              <a:pathLst>
                <a:path w="548513" h="548513">
                  <a:moveTo>
                    <a:pt x="0" y="0"/>
                  </a:moveTo>
                  <a:lnTo>
                    <a:pt x="548514" y="0"/>
                  </a:lnTo>
                  <a:lnTo>
                    <a:pt x="548514" y="548513"/>
                  </a:lnTo>
                  <a:lnTo>
                    <a:pt x="0" y="548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4" name="TextBox 27">
              <a:extLst>
                <a:ext uri="{FF2B5EF4-FFF2-40B4-BE49-F238E27FC236}">
                  <a16:creationId xmlns:a16="http://schemas.microsoft.com/office/drawing/2014/main" id="{D7113E74-628A-9BB0-5411-427C02392CAE}"/>
                </a:ext>
              </a:extLst>
            </p:cNvPr>
            <p:cNvSpPr txBox="1"/>
            <p:nvPr/>
          </p:nvSpPr>
          <p:spPr>
            <a:xfrm>
              <a:off x="515274" y="432225"/>
              <a:ext cx="5640492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 Bold"/>
                </a:rPr>
                <a:t>YOU PLUS 2 is based on 250 PV</a:t>
              </a:r>
            </a:p>
          </p:txBody>
        </p:sp>
        <p:sp>
          <p:nvSpPr>
            <p:cNvPr id="145" name="TextBox 28">
              <a:extLst>
                <a:ext uri="{FF2B5EF4-FFF2-40B4-BE49-F238E27FC236}">
                  <a16:creationId xmlns:a16="http://schemas.microsoft.com/office/drawing/2014/main" id="{0277F0B7-2EF1-89F8-552C-2C140D0C8C4C}"/>
                </a:ext>
              </a:extLst>
            </p:cNvPr>
            <p:cNvSpPr txBox="1"/>
            <p:nvPr/>
          </p:nvSpPr>
          <p:spPr>
            <a:xfrm>
              <a:off x="1253437" y="1174265"/>
              <a:ext cx="4888141" cy="436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"/>
                </a:rPr>
                <a:t>Personally Enrolled Customer</a:t>
              </a:r>
            </a:p>
          </p:txBody>
        </p:sp>
        <p:sp>
          <p:nvSpPr>
            <p:cNvPr id="146" name="TextBox 29">
              <a:extLst>
                <a:ext uri="{FF2B5EF4-FFF2-40B4-BE49-F238E27FC236}">
                  <a16:creationId xmlns:a16="http://schemas.microsoft.com/office/drawing/2014/main" id="{24850119-6A36-F234-1837-BFE0BB2927DA}"/>
                </a:ext>
              </a:extLst>
            </p:cNvPr>
            <p:cNvSpPr txBox="1"/>
            <p:nvPr/>
          </p:nvSpPr>
          <p:spPr>
            <a:xfrm>
              <a:off x="1261997" y="1838326"/>
              <a:ext cx="4879579" cy="436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"/>
                </a:rPr>
                <a:t>Downline Enrolled Customer</a:t>
              </a:r>
            </a:p>
          </p:txBody>
        </p:sp>
        <p:sp>
          <p:nvSpPr>
            <p:cNvPr id="147" name="TextBox 30">
              <a:extLst>
                <a:ext uri="{FF2B5EF4-FFF2-40B4-BE49-F238E27FC236}">
                  <a16:creationId xmlns:a16="http://schemas.microsoft.com/office/drawing/2014/main" id="{9670C799-E846-5186-F54D-2CF639C12FC6}"/>
                </a:ext>
              </a:extLst>
            </p:cNvPr>
            <p:cNvSpPr txBox="1"/>
            <p:nvPr/>
          </p:nvSpPr>
          <p:spPr>
            <a:xfrm>
              <a:off x="1253437" y="2441732"/>
              <a:ext cx="4518289" cy="4497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"/>
                </a:rPr>
                <a:t>Personally Enrolled Associate</a:t>
              </a:r>
            </a:p>
          </p:txBody>
        </p:sp>
        <p:sp>
          <p:nvSpPr>
            <p:cNvPr id="148" name="TextBox 31">
              <a:extLst>
                <a:ext uri="{FF2B5EF4-FFF2-40B4-BE49-F238E27FC236}">
                  <a16:creationId xmlns:a16="http://schemas.microsoft.com/office/drawing/2014/main" id="{48F6BE6A-3CC7-4E3F-5B18-8B2597992B97}"/>
                </a:ext>
              </a:extLst>
            </p:cNvPr>
            <p:cNvSpPr txBox="1"/>
            <p:nvPr/>
          </p:nvSpPr>
          <p:spPr>
            <a:xfrm>
              <a:off x="1253437" y="3104555"/>
              <a:ext cx="4650823" cy="436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spc="2" dirty="0">
                  <a:solidFill>
                    <a:srgbClr val="000000"/>
                  </a:solidFill>
                  <a:latin typeface="Arimo"/>
                </a:rPr>
                <a:t>Downline  Enrolled Associate </a:t>
              </a:r>
            </a:p>
          </p:txBody>
        </p: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1BC908F5-8EC8-28B3-84DE-A694BD730E60}"/>
              </a:ext>
            </a:extLst>
          </p:cNvPr>
          <p:cNvSpPr txBox="1"/>
          <p:nvPr/>
        </p:nvSpPr>
        <p:spPr>
          <a:xfrm>
            <a:off x="1028699" y="1831256"/>
            <a:ext cx="4616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pc="2" dirty="0">
                <a:solidFill>
                  <a:srgbClr val="000000"/>
                </a:solidFill>
                <a:latin typeface="Arimo Bold"/>
              </a:rPr>
              <a:t>MONTH FOUR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5F98E0-C75B-B537-417C-DC7D52E2481F}"/>
              </a:ext>
            </a:extLst>
          </p:cNvPr>
          <p:cNvSpPr txBox="1"/>
          <p:nvPr/>
        </p:nvSpPr>
        <p:spPr>
          <a:xfrm>
            <a:off x="6835587" y="256022"/>
            <a:ext cx="4616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spc="2" dirty="0">
                <a:solidFill>
                  <a:srgbClr val="000000"/>
                </a:solidFill>
                <a:latin typeface="Arimo Bold"/>
              </a:rPr>
              <a:t>MONTH FOUR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F62B3E-EEE1-5E73-364A-D5EABE458733}"/>
              </a:ext>
            </a:extLst>
          </p:cNvPr>
          <p:cNvSpPr txBox="1"/>
          <p:nvPr/>
        </p:nvSpPr>
        <p:spPr>
          <a:xfrm>
            <a:off x="5357495" y="9886359"/>
            <a:ext cx="10326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2022, individuals at the Executive Director rank earned average monthly commissions of $691.84.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82CB80F-ECE2-3728-6B9A-2B927D8E1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580">
            <a:off x="1241007" y="2390775"/>
            <a:ext cx="814386" cy="0"/>
          </a:xfrm>
          <a:prstGeom prst="line">
            <a:avLst/>
          </a:prstGeom>
          <a:ln w="19050" cap="rnd">
            <a:solidFill>
              <a:srgbClr val="09AD9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0" y="2760926"/>
            <a:ext cx="18288000" cy="7526074"/>
          </a:xfrm>
          <a:custGeom>
            <a:avLst/>
            <a:gdLst/>
            <a:ahLst/>
            <a:cxnLst/>
            <a:rect l="l" t="t" r="r" b="b"/>
            <a:pathLst>
              <a:path w="18288000" h="7526074">
                <a:moveTo>
                  <a:pt x="0" y="0"/>
                </a:moveTo>
                <a:lnTo>
                  <a:pt x="18288000" y="0"/>
                </a:lnTo>
                <a:lnTo>
                  <a:pt x="18288000" y="7526074"/>
                </a:lnTo>
                <a:lnTo>
                  <a:pt x="0" y="7526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844549" lvl="1" indent="-422274" algn="l">
              <a:lnSpc>
                <a:spcPts val="3779"/>
              </a:lnSpc>
            </a:pP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1028700" y="3978256"/>
            <a:ext cx="16018094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22392" lvl="1" indent="-611196">
              <a:lnSpc>
                <a:spcPts val="5471"/>
              </a:lnSpc>
              <a:buFont typeface="Arial"/>
              <a:buChar char="•"/>
            </a:pPr>
            <a:endParaRPr lang="en-US" sz="5065" spc="-20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62930" y="407300"/>
            <a:ext cx="2842270" cy="469000"/>
          </a:xfrm>
          <a:custGeom>
            <a:avLst/>
            <a:gdLst/>
            <a:ahLst/>
            <a:cxnLst/>
            <a:rect l="l" t="t" r="r" b="b"/>
            <a:pathLst>
              <a:path w="2842270" h="469000">
                <a:moveTo>
                  <a:pt x="0" y="0"/>
                </a:moveTo>
                <a:lnTo>
                  <a:pt x="2842270" y="0"/>
                </a:lnTo>
                <a:lnTo>
                  <a:pt x="2842270" y="469000"/>
                </a:lnTo>
                <a:lnTo>
                  <a:pt x="0" y="46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6" r="-38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41206" y="1298594"/>
            <a:ext cx="1505712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dirty="0">
                <a:solidFill>
                  <a:srgbClr val="09AD96"/>
                </a:solidFill>
                <a:latin typeface="Arimo Heavy"/>
              </a:rPr>
              <a:t>Where to Start – Mannatech’s Core Four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D732E-1A9E-4FE2-C167-8915070F9EC1}"/>
              </a:ext>
            </a:extLst>
          </p:cNvPr>
          <p:cNvSpPr txBox="1"/>
          <p:nvPr/>
        </p:nvSpPr>
        <p:spPr>
          <a:xfrm>
            <a:off x="304800" y="3098365"/>
            <a:ext cx="14836994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Top Performing Bundle</a:t>
            </a:r>
            <a:endParaRPr lang="en-US" sz="3600" dirty="0"/>
          </a:p>
        </p:txBody>
      </p:sp>
      <p:pic>
        <p:nvPicPr>
          <p:cNvPr id="10" name="Picture 9" descr="A white container with a blue label next to a white container with a blue label&#10;&#10;Description automatically generated">
            <a:extLst>
              <a:ext uri="{FF2B5EF4-FFF2-40B4-BE49-F238E27FC236}">
                <a16:creationId xmlns:a16="http://schemas.microsoft.com/office/drawing/2014/main" id="{387E94CD-68E7-8FAA-EA26-5D0F11D8C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13" y="3899254"/>
            <a:ext cx="5079365" cy="5079365"/>
          </a:xfrm>
          <a:prstGeom prst="rect">
            <a:avLst/>
          </a:prstGeom>
        </p:spPr>
      </p:pic>
      <p:pic>
        <p:nvPicPr>
          <p:cNvPr id="14" name="Picture 13" descr="A white container with green label next to a white bag&#10;&#10;Description automatically generated">
            <a:extLst>
              <a:ext uri="{FF2B5EF4-FFF2-40B4-BE49-F238E27FC236}">
                <a16:creationId xmlns:a16="http://schemas.microsoft.com/office/drawing/2014/main" id="{FAF0319B-CDB2-F23E-6917-DF16489EEC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1" y="4027624"/>
            <a:ext cx="5081158" cy="50811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42B5B6-B0A2-E2F8-5E03-9EB0258486A4}"/>
              </a:ext>
            </a:extLst>
          </p:cNvPr>
          <p:cNvSpPr txBox="1"/>
          <p:nvPr/>
        </p:nvSpPr>
        <p:spPr>
          <a:xfrm>
            <a:off x="1559339" y="9298971"/>
            <a:ext cx="4473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36" dirty="0">
                <a:solidFill>
                  <a:srgbClr val="FFFFFF"/>
                </a:solidFill>
                <a:latin typeface="Arimo"/>
              </a:rPr>
              <a:t>OSP + Complex - $230.99</a:t>
            </a:r>
          </a:p>
          <a:p>
            <a:pPr algn="ctr"/>
            <a:r>
              <a:rPr lang="en-US" sz="2800" b="1" spc="-136" dirty="0">
                <a:solidFill>
                  <a:srgbClr val="FFFFFF"/>
                </a:solidFill>
                <a:latin typeface="Arimo"/>
              </a:rPr>
              <a:t>231 PV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5D7C75-2500-B0BB-EA33-43F202DC8BB8}"/>
              </a:ext>
            </a:extLst>
          </p:cNvPr>
          <p:cNvSpPr txBox="1"/>
          <p:nvPr/>
        </p:nvSpPr>
        <p:spPr>
          <a:xfrm>
            <a:off x="7067334" y="9310743"/>
            <a:ext cx="4153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36" dirty="0">
                <a:solidFill>
                  <a:srgbClr val="FFFFFF"/>
                </a:solidFill>
                <a:latin typeface="Arimo"/>
              </a:rPr>
              <a:t>OSP + Complex - $240.99</a:t>
            </a:r>
            <a:br>
              <a:rPr lang="en-US" sz="2800" b="1" spc="-136" dirty="0">
                <a:solidFill>
                  <a:srgbClr val="FFFFFF"/>
                </a:solidFill>
                <a:latin typeface="Arimo"/>
              </a:rPr>
            </a:br>
            <a:r>
              <a:rPr lang="en-US" sz="2800" b="1" spc="-136" dirty="0">
                <a:solidFill>
                  <a:srgbClr val="FFFFFF"/>
                </a:solidFill>
                <a:latin typeface="Arimo"/>
              </a:rPr>
              <a:t>241 PV</a:t>
            </a:r>
            <a:endParaRPr lang="en-US" sz="2800" b="1" dirty="0"/>
          </a:p>
        </p:txBody>
      </p:sp>
      <p:pic>
        <p:nvPicPr>
          <p:cNvPr id="18" name="Picture 17" descr="A group of products on a black background&#10;&#10;Description automatically generated">
            <a:extLst>
              <a:ext uri="{FF2B5EF4-FFF2-40B4-BE49-F238E27FC236}">
                <a16:creationId xmlns:a16="http://schemas.microsoft.com/office/drawing/2014/main" id="{53DBA2DF-209C-10B5-FB46-B3BEFCD66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372" y="3978256"/>
            <a:ext cx="4971651" cy="49716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6CB32E-5F7A-6D39-D04C-0663F7FF3C9D}"/>
              </a:ext>
            </a:extLst>
          </p:cNvPr>
          <p:cNvSpPr txBox="1"/>
          <p:nvPr/>
        </p:nvSpPr>
        <p:spPr>
          <a:xfrm>
            <a:off x="12562329" y="9189461"/>
            <a:ext cx="4153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36" dirty="0">
                <a:solidFill>
                  <a:srgbClr val="FFFFFF"/>
                </a:solidFill>
                <a:latin typeface="Arimo"/>
              </a:rPr>
              <a:t>OSP + Complex - $259.99</a:t>
            </a:r>
          </a:p>
          <a:p>
            <a:pPr algn="ctr"/>
            <a:r>
              <a:rPr lang="en-US" sz="2800" b="1" spc="-136" dirty="0">
                <a:solidFill>
                  <a:srgbClr val="FFFFFF"/>
                </a:solidFill>
                <a:latin typeface="Arimo"/>
              </a:rPr>
              <a:t>260 PV</a:t>
            </a:r>
            <a:endParaRPr lang="en-US" sz="2800" b="1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46B3994-A805-310D-42D5-04C40104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6649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580">
            <a:off x="1241007" y="2390775"/>
            <a:ext cx="814386" cy="0"/>
          </a:xfrm>
          <a:prstGeom prst="line">
            <a:avLst/>
          </a:prstGeom>
          <a:ln w="19050" cap="rnd">
            <a:solidFill>
              <a:srgbClr val="09AD9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0" y="2760926"/>
            <a:ext cx="18288000" cy="7526074"/>
          </a:xfrm>
          <a:custGeom>
            <a:avLst/>
            <a:gdLst/>
            <a:ahLst/>
            <a:cxnLst/>
            <a:rect l="l" t="t" r="r" b="b"/>
            <a:pathLst>
              <a:path w="18288000" h="7526074">
                <a:moveTo>
                  <a:pt x="0" y="0"/>
                </a:moveTo>
                <a:lnTo>
                  <a:pt x="18288000" y="0"/>
                </a:lnTo>
                <a:lnTo>
                  <a:pt x="18288000" y="7526074"/>
                </a:lnTo>
                <a:lnTo>
                  <a:pt x="0" y="7526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844549" lvl="1" indent="-422274" algn="l">
              <a:lnSpc>
                <a:spcPts val="3779"/>
              </a:lnSpc>
            </a:pP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1028700" y="3978256"/>
            <a:ext cx="16018094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22392" lvl="1" indent="-611196">
              <a:lnSpc>
                <a:spcPts val="5471"/>
              </a:lnSpc>
              <a:buFont typeface="Arial"/>
              <a:buChar char="•"/>
            </a:pPr>
            <a:endParaRPr lang="en-US" sz="5065" spc="-20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62930" y="407300"/>
            <a:ext cx="2842270" cy="469000"/>
          </a:xfrm>
          <a:custGeom>
            <a:avLst/>
            <a:gdLst/>
            <a:ahLst/>
            <a:cxnLst/>
            <a:rect l="l" t="t" r="r" b="b"/>
            <a:pathLst>
              <a:path w="2842270" h="469000">
                <a:moveTo>
                  <a:pt x="0" y="0"/>
                </a:moveTo>
                <a:lnTo>
                  <a:pt x="2842270" y="0"/>
                </a:lnTo>
                <a:lnTo>
                  <a:pt x="2842270" y="469000"/>
                </a:lnTo>
                <a:lnTo>
                  <a:pt x="0" y="46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6" r="-38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41206" y="1298594"/>
            <a:ext cx="1505712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dirty="0">
                <a:solidFill>
                  <a:srgbClr val="09AD96"/>
                </a:solidFill>
                <a:latin typeface="Arimo Heavy"/>
              </a:rPr>
              <a:t>CORE FOUR SPECIFIC SALES TOOLS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D732E-1A9E-4FE2-C167-8915070F9EC1}"/>
              </a:ext>
            </a:extLst>
          </p:cNvPr>
          <p:cNvSpPr txBox="1"/>
          <p:nvPr/>
        </p:nvSpPr>
        <p:spPr>
          <a:xfrm>
            <a:off x="228600" y="2949937"/>
            <a:ext cx="14836994" cy="4965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2275" lvl="1" algn="l">
              <a:lnSpc>
                <a:spcPts val="3779"/>
              </a:lnSpc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Resources available from Mannatech </a:t>
            </a:r>
          </a:p>
          <a:p>
            <a:pPr marL="422275" lvl="1" algn="l">
              <a:lnSpc>
                <a:spcPts val="3779"/>
              </a:lnSpc>
            </a:pPr>
            <a:endParaRPr lang="en-US" sz="3600" spc="-136" dirty="0">
              <a:solidFill>
                <a:srgbClr val="FFFFFF"/>
              </a:solidFill>
              <a:latin typeface="Arimo"/>
            </a:endParaRPr>
          </a:p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Lead Generation – (Lead Capture/Funnel)</a:t>
            </a:r>
          </a:p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Contact Relationship Manager - CRMs</a:t>
            </a:r>
          </a:p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Videos</a:t>
            </a:r>
          </a:p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Social Media Reels</a:t>
            </a:r>
          </a:p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Product Information Sheets</a:t>
            </a:r>
          </a:p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FAQs</a:t>
            </a:r>
          </a:p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Sales Scripts</a:t>
            </a:r>
          </a:p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Multi-lingual tools </a:t>
            </a:r>
            <a:endParaRPr lang="en-US" sz="36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B6FAF72-F39E-BDBB-C059-2E39561C5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580">
            <a:off x="1241007" y="2390775"/>
            <a:ext cx="814386" cy="0"/>
          </a:xfrm>
          <a:prstGeom prst="line">
            <a:avLst/>
          </a:prstGeom>
          <a:ln w="19050" cap="rnd">
            <a:solidFill>
              <a:srgbClr val="09AD9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0" y="2760926"/>
            <a:ext cx="18288000" cy="7526074"/>
          </a:xfrm>
          <a:custGeom>
            <a:avLst/>
            <a:gdLst/>
            <a:ahLst/>
            <a:cxnLst/>
            <a:rect l="l" t="t" r="r" b="b"/>
            <a:pathLst>
              <a:path w="18288000" h="7526074">
                <a:moveTo>
                  <a:pt x="0" y="0"/>
                </a:moveTo>
                <a:lnTo>
                  <a:pt x="18288000" y="0"/>
                </a:lnTo>
                <a:lnTo>
                  <a:pt x="18288000" y="7526074"/>
                </a:lnTo>
                <a:lnTo>
                  <a:pt x="0" y="7526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844549" lvl="1" indent="-422274" algn="l">
              <a:lnSpc>
                <a:spcPts val="3779"/>
              </a:lnSpc>
            </a:pP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1028700" y="3978256"/>
            <a:ext cx="16018094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22392" lvl="1" indent="-611196">
              <a:lnSpc>
                <a:spcPts val="5471"/>
              </a:lnSpc>
              <a:buFont typeface="Arial"/>
              <a:buChar char="•"/>
            </a:pPr>
            <a:endParaRPr lang="en-US" sz="5065" spc="-20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62930" y="407300"/>
            <a:ext cx="2842270" cy="469000"/>
          </a:xfrm>
          <a:custGeom>
            <a:avLst/>
            <a:gdLst/>
            <a:ahLst/>
            <a:cxnLst/>
            <a:rect l="l" t="t" r="r" b="b"/>
            <a:pathLst>
              <a:path w="2842270" h="469000">
                <a:moveTo>
                  <a:pt x="0" y="0"/>
                </a:moveTo>
                <a:lnTo>
                  <a:pt x="2842270" y="0"/>
                </a:lnTo>
                <a:lnTo>
                  <a:pt x="2842270" y="469000"/>
                </a:lnTo>
                <a:lnTo>
                  <a:pt x="0" y="46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6" r="-38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41206" y="1298594"/>
            <a:ext cx="1505712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dirty="0">
                <a:solidFill>
                  <a:srgbClr val="09AD96"/>
                </a:solidFill>
                <a:latin typeface="Arimo Heavy"/>
              </a:rPr>
              <a:t>Where to Start – Lead Generation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D732E-1A9E-4FE2-C167-8915070F9EC1}"/>
              </a:ext>
            </a:extLst>
          </p:cNvPr>
          <p:cNvSpPr txBox="1"/>
          <p:nvPr/>
        </p:nvSpPr>
        <p:spPr>
          <a:xfrm>
            <a:off x="228600" y="2949937"/>
            <a:ext cx="14836994" cy="106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“Referral Links” –  In Your Back Office – Cold and Warm Market Funnel</a:t>
            </a:r>
          </a:p>
          <a:p>
            <a:pPr marL="422275" lvl="1" algn="l">
              <a:lnSpc>
                <a:spcPts val="3779"/>
              </a:lnSpc>
            </a:pPr>
            <a:endParaRPr lang="en-US" sz="3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C66C48-D936-6973-FE53-E0A0108D5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938" y="3763172"/>
            <a:ext cx="10539893" cy="626744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E2464C-A4B8-B0D4-BA44-05729E976F20}"/>
              </a:ext>
            </a:extLst>
          </p:cNvPr>
          <p:cNvCxnSpPr>
            <a:cxnSpLocks/>
          </p:cNvCxnSpPr>
          <p:nvPr/>
        </p:nvCxnSpPr>
        <p:spPr>
          <a:xfrm>
            <a:off x="2819400" y="3392277"/>
            <a:ext cx="3596640" cy="1751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B6FAF72-F39E-BDBB-C059-2E39561C5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7628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2799026"/>
            <a:ext cx="18288000" cy="7526074"/>
          </a:xfrm>
          <a:custGeom>
            <a:avLst/>
            <a:gdLst/>
            <a:ahLst/>
            <a:cxnLst/>
            <a:rect l="l" t="t" r="r" b="b"/>
            <a:pathLst>
              <a:path w="18288000" h="7526074">
                <a:moveTo>
                  <a:pt x="0" y="0"/>
                </a:moveTo>
                <a:lnTo>
                  <a:pt x="18288000" y="0"/>
                </a:lnTo>
                <a:lnTo>
                  <a:pt x="18288000" y="7526074"/>
                </a:lnTo>
                <a:lnTo>
                  <a:pt x="0" y="7526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844549" lvl="1" indent="-422274" algn="l">
              <a:lnSpc>
                <a:spcPts val="3779"/>
              </a:lnSpc>
            </a:pP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1028700" y="3978256"/>
            <a:ext cx="16018094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22392" lvl="1" indent="-611196">
              <a:lnSpc>
                <a:spcPts val="5471"/>
              </a:lnSpc>
              <a:buFont typeface="Arial"/>
              <a:buChar char="•"/>
            </a:pPr>
            <a:endParaRPr lang="en-US" sz="5065" spc="-20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62930" y="407300"/>
            <a:ext cx="2842270" cy="469000"/>
          </a:xfrm>
          <a:custGeom>
            <a:avLst/>
            <a:gdLst/>
            <a:ahLst/>
            <a:cxnLst/>
            <a:rect l="l" t="t" r="r" b="b"/>
            <a:pathLst>
              <a:path w="2842270" h="469000">
                <a:moveTo>
                  <a:pt x="0" y="0"/>
                </a:moveTo>
                <a:lnTo>
                  <a:pt x="2842270" y="0"/>
                </a:lnTo>
                <a:lnTo>
                  <a:pt x="2842270" y="469000"/>
                </a:lnTo>
                <a:lnTo>
                  <a:pt x="0" y="46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6" r="-38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41206" y="1298594"/>
            <a:ext cx="1505712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dirty="0">
                <a:solidFill>
                  <a:srgbClr val="09AD96"/>
                </a:solidFill>
                <a:latin typeface="Arimo Heavy"/>
              </a:rPr>
              <a:t>Prospecting/Lead Capture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D732E-1A9E-4FE2-C167-8915070F9EC1}"/>
              </a:ext>
            </a:extLst>
          </p:cNvPr>
          <p:cNvSpPr txBox="1"/>
          <p:nvPr/>
        </p:nvSpPr>
        <p:spPr>
          <a:xfrm>
            <a:off x="1092409" y="3326962"/>
            <a:ext cx="647700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Cold Market Funnel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A91DC-FE9F-9A07-21B7-195E5E079B4D}"/>
              </a:ext>
            </a:extLst>
          </p:cNvPr>
          <p:cNvSpPr txBox="1"/>
          <p:nvPr/>
        </p:nvSpPr>
        <p:spPr>
          <a:xfrm>
            <a:off x="9052987" y="3379534"/>
            <a:ext cx="647700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4549" lvl="1" indent="-422274" algn="l">
              <a:lnSpc>
                <a:spcPts val="3779"/>
              </a:lnSpc>
              <a:buFont typeface="Arial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Warm Market Funnel</a:t>
            </a:r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C05E59-5DBB-C2A5-0CB9-B455EA6E3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179" y="4037020"/>
            <a:ext cx="5733548" cy="58885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CD9652-16F0-7F4B-72C3-058917404D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0004" y="4016409"/>
            <a:ext cx="4416477" cy="39398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9B64E-8ADA-C6A6-DF35-1FF545A289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56488" y="5935671"/>
            <a:ext cx="4699085" cy="393987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80DF6A-DB7A-BC60-DF94-E062D3AFC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4404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2799026"/>
            <a:ext cx="18288000" cy="7526074"/>
          </a:xfrm>
          <a:custGeom>
            <a:avLst/>
            <a:gdLst/>
            <a:ahLst/>
            <a:cxnLst/>
            <a:rect l="l" t="t" r="r" b="b"/>
            <a:pathLst>
              <a:path w="18288000" h="7526074">
                <a:moveTo>
                  <a:pt x="0" y="0"/>
                </a:moveTo>
                <a:lnTo>
                  <a:pt x="18288000" y="0"/>
                </a:lnTo>
                <a:lnTo>
                  <a:pt x="18288000" y="7526074"/>
                </a:lnTo>
                <a:lnTo>
                  <a:pt x="0" y="7526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844549" lvl="1" indent="-422274" algn="l">
              <a:lnSpc>
                <a:spcPts val="3779"/>
              </a:lnSpc>
            </a:pP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1028700" y="3978256"/>
            <a:ext cx="16018094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22392" lvl="1" indent="-611196">
              <a:lnSpc>
                <a:spcPts val="5471"/>
              </a:lnSpc>
              <a:buFont typeface="Arial"/>
              <a:buChar char="•"/>
            </a:pPr>
            <a:endParaRPr lang="en-US" sz="5065" spc="-20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62930" y="407300"/>
            <a:ext cx="2842270" cy="469000"/>
          </a:xfrm>
          <a:custGeom>
            <a:avLst/>
            <a:gdLst/>
            <a:ahLst/>
            <a:cxnLst/>
            <a:rect l="l" t="t" r="r" b="b"/>
            <a:pathLst>
              <a:path w="2842270" h="469000">
                <a:moveTo>
                  <a:pt x="0" y="0"/>
                </a:moveTo>
                <a:lnTo>
                  <a:pt x="2842270" y="0"/>
                </a:lnTo>
                <a:lnTo>
                  <a:pt x="2842270" y="469000"/>
                </a:lnTo>
                <a:lnTo>
                  <a:pt x="0" y="46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6" r="-38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41206" y="1298594"/>
            <a:ext cx="1505712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dirty="0">
                <a:solidFill>
                  <a:srgbClr val="09AD96"/>
                </a:solidFill>
                <a:latin typeface="Arimo Heavy"/>
              </a:rPr>
              <a:t>Your Personal Customer Relationship Manager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D732E-1A9E-4FE2-C167-8915070F9EC1}"/>
              </a:ext>
            </a:extLst>
          </p:cNvPr>
          <p:cNvSpPr txBox="1"/>
          <p:nvPr/>
        </p:nvSpPr>
        <p:spPr>
          <a:xfrm>
            <a:off x="5872542" y="3003992"/>
            <a:ext cx="4849705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2275" lvl="1" algn="ctr">
              <a:lnSpc>
                <a:spcPts val="3779"/>
              </a:lnSpc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Rapid Funnel  Desktop/Mobile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A91DC-FE9F-9A07-21B7-195E5E079B4D}"/>
              </a:ext>
            </a:extLst>
          </p:cNvPr>
          <p:cNvSpPr txBox="1"/>
          <p:nvPr/>
        </p:nvSpPr>
        <p:spPr>
          <a:xfrm>
            <a:off x="699877" y="3022053"/>
            <a:ext cx="4849705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2275" lvl="1" algn="ctr">
              <a:lnSpc>
                <a:spcPts val="3779"/>
              </a:lnSpc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Penny App Desktop/Mobile</a:t>
            </a:r>
            <a:endParaRPr lang="en-US" sz="3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E11844-DFB2-4C71-0054-75A1EF36B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40" y="4487854"/>
            <a:ext cx="4848225" cy="53728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F723F4-3DDB-C924-C9CF-DCA4F10CA541}"/>
              </a:ext>
            </a:extLst>
          </p:cNvPr>
          <p:cNvSpPr txBox="1"/>
          <p:nvPr/>
        </p:nvSpPr>
        <p:spPr>
          <a:xfrm>
            <a:off x="11584439" y="3202191"/>
            <a:ext cx="5889096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2275" lvl="1" algn="ctr">
              <a:lnSpc>
                <a:spcPts val="3779"/>
              </a:lnSpc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Calendar/Contacts</a:t>
            </a:r>
            <a:endParaRPr lang="en-US" sz="3600" dirty="0"/>
          </a:p>
        </p:txBody>
      </p:sp>
      <p:pic>
        <p:nvPicPr>
          <p:cNvPr id="20" name="Picture 19" descr="A screenshot of a calendar&#10;&#10;Description automatically generated">
            <a:extLst>
              <a:ext uri="{FF2B5EF4-FFF2-40B4-BE49-F238E27FC236}">
                <a16:creationId xmlns:a16="http://schemas.microsoft.com/office/drawing/2014/main" id="{F52B0F39-34F0-D7E0-B078-C1999A423E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955" y="4312353"/>
            <a:ext cx="5840167" cy="5361091"/>
          </a:xfrm>
          <a:prstGeom prst="rect">
            <a:avLst/>
          </a:prstGeom>
        </p:spPr>
      </p:pic>
      <p:pic>
        <p:nvPicPr>
          <p:cNvPr id="12" name="Picture 11" descr="A screenshot of a phone&#10;&#10;Description automatically generated">
            <a:extLst>
              <a:ext uri="{FF2B5EF4-FFF2-40B4-BE49-F238E27FC236}">
                <a16:creationId xmlns:a16="http://schemas.microsoft.com/office/drawing/2014/main" id="{590DEE03-71E3-A7AF-20DA-1CB8AD0385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59" y="3972930"/>
            <a:ext cx="4933490" cy="7000074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0DBEAB8-6FEA-EFE1-AAE0-43C98AFD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8191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4996918" cy="10287000"/>
          </a:xfrm>
          <a:custGeom>
            <a:avLst/>
            <a:gdLst/>
            <a:ahLst/>
            <a:cxnLst/>
            <a:rect l="l" t="t" r="r" b="b"/>
            <a:pathLst>
              <a:path w="24996918" h="10287000">
                <a:moveTo>
                  <a:pt x="0" y="0"/>
                </a:moveTo>
                <a:lnTo>
                  <a:pt x="24996918" y="0"/>
                </a:lnTo>
                <a:lnTo>
                  <a:pt x="249969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04414" y="8401884"/>
            <a:ext cx="3165958" cy="1778866"/>
          </a:xfrm>
          <a:custGeom>
            <a:avLst/>
            <a:gdLst/>
            <a:ahLst/>
            <a:cxnLst/>
            <a:rect l="l" t="t" r="r" b="b"/>
            <a:pathLst>
              <a:path w="3165958" h="1778866">
                <a:moveTo>
                  <a:pt x="0" y="0"/>
                </a:moveTo>
                <a:lnTo>
                  <a:pt x="3165958" y="0"/>
                </a:lnTo>
                <a:lnTo>
                  <a:pt x="3165958" y="1778866"/>
                </a:lnTo>
                <a:lnTo>
                  <a:pt x="0" y="1778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277440"/>
            <a:ext cx="5204414" cy="3903310"/>
          </a:xfrm>
          <a:custGeom>
            <a:avLst/>
            <a:gdLst/>
            <a:ahLst/>
            <a:cxnLst/>
            <a:rect l="l" t="t" r="r" b="b"/>
            <a:pathLst>
              <a:path w="5204414" h="3903310">
                <a:moveTo>
                  <a:pt x="0" y="0"/>
                </a:moveTo>
                <a:lnTo>
                  <a:pt x="5204414" y="0"/>
                </a:lnTo>
                <a:lnTo>
                  <a:pt x="5204414" y="3903310"/>
                </a:lnTo>
                <a:lnTo>
                  <a:pt x="0" y="39033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98081" y="3464"/>
            <a:ext cx="9917628" cy="10287000"/>
          </a:xfrm>
          <a:custGeom>
            <a:avLst/>
            <a:gdLst/>
            <a:ahLst/>
            <a:cxnLst/>
            <a:rect l="l" t="t" r="r" b="b"/>
            <a:pathLst>
              <a:path w="9917628" h="10287000">
                <a:moveTo>
                  <a:pt x="0" y="0"/>
                </a:moveTo>
                <a:lnTo>
                  <a:pt x="9917628" y="0"/>
                </a:lnTo>
                <a:lnTo>
                  <a:pt x="99176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76704" y="6277440"/>
            <a:ext cx="3165958" cy="2106962"/>
          </a:xfrm>
          <a:custGeom>
            <a:avLst/>
            <a:gdLst/>
            <a:ahLst/>
            <a:cxnLst/>
            <a:rect l="l" t="t" r="r" b="b"/>
            <a:pathLst>
              <a:path w="3165958" h="2106962">
                <a:moveTo>
                  <a:pt x="0" y="0"/>
                </a:moveTo>
                <a:lnTo>
                  <a:pt x="3165958" y="0"/>
                </a:lnTo>
                <a:lnTo>
                  <a:pt x="3165958" y="2106961"/>
                </a:lnTo>
                <a:lnTo>
                  <a:pt x="0" y="21069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50555" y="1238062"/>
            <a:ext cx="6445645" cy="3142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8090"/>
              </a:lnSpc>
              <a:spcBef>
                <a:spcPct val="0"/>
              </a:spcBef>
            </a:pPr>
            <a:r>
              <a:rPr lang="en-US" sz="20064" dirty="0">
                <a:solidFill>
                  <a:srgbClr val="FFFFFF"/>
                </a:solidFill>
                <a:latin typeface="Lumios Typewriter Old"/>
              </a:rPr>
              <a:t>1954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AD51D6-006B-1719-3BC9-9B7BEF3A5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2799026"/>
            <a:ext cx="18288000" cy="7526074"/>
          </a:xfrm>
          <a:custGeom>
            <a:avLst/>
            <a:gdLst/>
            <a:ahLst/>
            <a:cxnLst/>
            <a:rect l="l" t="t" r="r" b="b"/>
            <a:pathLst>
              <a:path w="18288000" h="7526074">
                <a:moveTo>
                  <a:pt x="0" y="0"/>
                </a:moveTo>
                <a:lnTo>
                  <a:pt x="18288000" y="0"/>
                </a:lnTo>
                <a:lnTo>
                  <a:pt x="18288000" y="7526074"/>
                </a:lnTo>
                <a:lnTo>
                  <a:pt x="0" y="7526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844549" lvl="1" indent="-422274" algn="l">
              <a:lnSpc>
                <a:spcPts val="3779"/>
              </a:lnSpc>
            </a:pP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1028700" y="3978256"/>
            <a:ext cx="16018094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22392" lvl="1" indent="-611196">
              <a:lnSpc>
                <a:spcPts val="5471"/>
              </a:lnSpc>
              <a:buFont typeface="Arial"/>
              <a:buChar char="•"/>
            </a:pPr>
            <a:endParaRPr lang="en-US" sz="5065" spc="-20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62930" y="407300"/>
            <a:ext cx="2842270" cy="469000"/>
          </a:xfrm>
          <a:custGeom>
            <a:avLst/>
            <a:gdLst/>
            <a:ahLst/>
            <a:cxnLst/>
            <a:rect l="l" t="t" r="r" b="b"/>
            <a:pathLst>
              <a:path w="2842270" h="469000">
                <a:moveTo>
                  <a:pt x="0" y="0"/>
                </a:moveTo>
                <a:lnTo>
                  <a:pt x="2842270" y="0"/>
                </a:lnTo>
                <a:lnTo>
                  <a:pt x="2842270" y="469000"/>
                </a:lnTo>
                <a:lnTo>
                  <a:pt x="0" y="46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6" r="-38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41206" y="1298594"/>
            <a:ext cx="1505712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dirty="0">
                <a:solidFill>
                  <a:srgbClr val="09AD96"/>
                </a:solidFill>
                <a:latin typeface="Arimo Heavy"/>
              </a:rPr>
              <a:t>Digital Tool Suite – Launch Pad for Resources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D732E-1A9E-4FE2-C167-8915070F9EC1}"/>
              </a:ext>
            </a:extLst>
          </p:cNvPr>
          <p:cNvSpPr txBox="1"/>
          <p:nvPr/>
        </p:nvSpPr>
        <p:spPr>
          <a:xfrm>
            <a:off x="662930" y="2829390"/>
            <a:ext cx="1546860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2275" lvl="1" algn="ctr"/>
            <a:r>
              <a:rPr lang="en-US" sz="5400" spc="-136" dirty="0">
                <a:solidFill>
                  <a:srgbClr val="FFFFFF"/>
                </a:solidFill>
                <a:latin typeface="Arimo"/>
              </a:rPr>
              <a:t>Mannatech.com (Your Back Office…Logged In) </a:t>
            </a:r>
          </a:p>
          <a:p>
            <a:pPr marL="422275" lvl="1" algn="l"/>
            <a:endParaRPr lang="en-US" sz="4400" spc="-136" dirty="0">
              <a:solidFill>
                <a:srgbClr val="FFFFFF"/>
              </a:solidFill>
              <a:latin typeface="Arimo"/>
            </a:endParaRPr>
          </a:p>
          <a:p>
            <a:pPr marL="1301749" lvl="2" indent="-422274">
              <a:buFont typeface="Arial"/>
              <a:buChar char="•"/>
            </a:pPr>
            <a:r>
              <a:rPr lang="en-US" sz="4400" spc="-136" dirty="0">
                <a:solidFill>
                  <a:srgbClr val="FFFFFF"/>
                </a:solidFill>
                <a:latin typeface="Arimo"/>
              </a:rPr>
              <a:t>“</a:t>
            </a:r>
            <a:r>
              <a:rPr lang="en-US" sz="4400" b="1" spc="-136" dirty="0">
                <a:solidFill>
                  <a:schemeClr val="accent6">
                    <a:lumMod val="60000"/>
                    <a:lumOff val="40000"/>
                  </a:schemeClr>
                </a:solidFill>
                <a:latin typeface="Arimo"/>
              </a:rPr>
              <a:t>Digital Tool Suite</a:t>
            </a:r>
            <a:r>
              <a:rPr lang="en-US" sz="4400" spc="-136" dirty="0">
                <a:solidFill>
                  <a:srgbClr val="FFFFFF"/>
                </a:solidFill>
                <a:latin typeface="Arimo"/>
              </a:rPr>
              <a:t>” – Located within Category “Business”  </a:t>
            </a:r>
          </a:p>
          <a:p>
            <a:pPr marL="1758949" lvl="3" indent="-422274">
              <a:buFont typeface="Arial"/>
              <a:buChar char="•"/>
            </a:pPr>
            <a:r>
              <a:rPr lang="en-US" sz="4400" spc="-136" dirty="0">
                <a:solidFill>
                  <a:srgbClr val="FFFFFF"/>
                </a:solidFill>
                <a:latin typeface="Arimo"/>
              </a:rPr>
              <a:t>Penny App (Desktop or Mobile) </a:t>
            </a:r>
          </a:p>
          <a:p>
            <a:pPr marL="2216149" lvl="4" indent="-422274">
              <a:buFont typeface="Arial"/>
              <a:buChar char="•"/>
            </a:pPr>
            <a:r>
              <a:rPr lang="en-US" sz="4400" spc="-136" dirty="0">
                <a:solidFill>
                  <a:srgbClr val="FFFFFF"/>
                </a:solidFill>
                <a:latin typeface="Arimo"/>
              </a:rPr>
              <a:t>Core Fore Specific - Social Media Images, Scripts, Flyers, Links </a:t>
            </a:r>
          </a:p>
          <a:p>
            <a:pPr marL="1758949" lvl="3" indent="-422274">
              <a:buFont typeface="Arial"/>
              <a:buChar char="•"/>
            </a:pPr>
            <a:r>
              <a:rPr lang="en-US" sz="4400" spc="-136" dirty="0">
                <a:solidFill>
                  <a:srgbClr val="FFFFFF"/>
                </a:solidFill>
                <a:latin typeface="Arimo"/>
              </a:rPr>
              <a:t>Rapid Funnel (Desktop or Mobile)</a:t>
            </a:r>
          </a:p>
          <a:p>
            <a:pPr marL="1758949" lvl="3" indent="-422274">
              <a:buFont typeface="Arial"/>
              <a:buChar char="•"/>
            </a:pPr>
            <a:r>
              <a:rPr lang="en-US" sz="4400" spc="-136" dirty="0">
                <a:solidFill>
                  <a:srgbClr val="FFFFFF"/>
                </a:solidFill>
                <a:latin typeface="Arimo"/>
              </a:rPr>
              <a:t>Social Media Reels (Videos)</a:t>
            </a:r>
          </a:p>
          <a:p>
            <a:pPr marL="2216149" lvl="4" indent="-422274">
              <a:buFont typeface="Arial"/>
              <a:buChar char="•"/>
            </a:pPr>
            <a:r>
              <a:rPr lang="en-US" sz="4400" spc="-136" dirty="0">
                <a:solidFill>
                  <a:srgbClr val="FFFFFF"/>
                </a:solidFill>
                <a:latin typeface="Arimo"/>
              </a:rPr>
              <a:t>Core Four Specific and More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600280-D27A-C6F7-4A78-7C0258EBE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4302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2799026"/>
            <a:ext cx="18288000" cy="7526074"/>
          </a:xfrm>
          <a:custGeom>
            <a:avLst/>
            <a:gdLst/>
            <a:ahLst/>
            <a:cxnLst/>
            <a:rect l="l" t="t" r="r" b="b"/>
            <a:pathLst>
              <a:path w="18288000" h="7526074">
                <a:moveTo>
                  <a:pt x="0" y="0"/>
                </a:moveTo>
                <a:lnTo>
                  <a:pt x="18288000" y="0"/>
                </a:lnTo>
                <a:lnTo>
                  <a:pt x="18288000" y="7526074"/>
                </a:lnTo>
                <a:lnTo>
                  <a:pt x="0" y="7526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844549" lvl="1" indent="-422274" algn="l">
              <a:lnSpc>
                <a:spcPts val="3779"/>
              </a:lnSpc>
            </a:pP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1028700" y="3978256"/>
            <a:ext cx="16018094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22392" lvl="1" indent="-611196">
              <a:lnSpc>
                <a:spcPts val="5471"/>
              </a:lnSpc>
              <a:buFont typeface="Arial"/>
              <a:buChar char="•"/>
            </a:pPr>
            <a:endParaRPr lang="en-US" sz="5065" spc="-20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62930" y="407300"/>
            <a:ext cx="2842270" cy="469000"/>
          </a:xfrm>
          <a:custGeom>
            <a:avLst/>
            <a:gdLst/>
            <a:ahLst/>
            <a:cxnLst/>
            <a:rect l="l" t="t" r="r" b="b"/>
            <a:pathLst>
              <a:path w="2842270" h="469000">
                <a:moveTo>
                  <a:pt x="0" y="0"/>
                </a:moveTo>
                <a:lnTo>
                  <a:pt x="2842270" y="0"/>
                </a:lnTo>
                <a:lnTo>
                  <a:pt x="2842270" y="469000"/>
                </a:lnTo>
                <a:lnTo>
                  <a:pt x="0" y="46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6" r="-38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41206" y="1298594"/>
            <a:ext cx="1505712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9AD96"/>
                </a:solidFill>
                <a:latin typeface="Arimo Heavy"/>
              </a:rPr>
              <a:t>Digital Tool Suite – Launch Pad for Resources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D732E-1A9E-4FE2-C167-8915070F9EC1}"/>
              </a:ext>
            </a:extLst>
          </p:cNvPr>
          <p:cNvSpPr txBox="1"/>
          <p:nvPr/>
        </p:nvSpPr>
        <p:spPr>
          <a:xfrm>
            <a:off x="304800" y="3555533"/>
            <a:ext cx="15468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01749" lvl="2" indent="-422274">
              <a:buFont typeface="Arial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MannatechTraining.com – English/Spanish/Chinese</a:t>
            </a:r>
          </a:p>
          <a:p>
            <a:pPr marL="1758949" lvl="3" indent="-422274">
              <a:buFont typeface="Arial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Category “Products”</a:t>
            </a:r>
          </a:p>
          <a:p>
            <a:pPr marL="2216149" lvl="4" indent="-422274">
              <a:buFont typeface="Arial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FAQs, Information Sheets, Videos for Core Four Specific Products</a:t>
            </a:r>
          </a:p>
          <a:p>
            <a:pPr marL="2216149" lvl="4" indent="-422274">
              <a:buFont typeface="Arial"/>
              <a:buChar char="•"/>
            </a:pPr>
            <a:r>
              <a:rPr lang="en-US" sz="4400" spc="-136" dirty="0">
                <a:solidFill>
                  <a:srgbClr val="FFFFFF"/>
                </a:solidFill>
                <a:latin typeface="Arimo"/>
              </a:rPr>
              <a:t> Training Courses</a:t>
            </a:r>
            <a:endParaRPr lang="en-US" sz="3600" spc="-136" dirty="0">
              <a:solidFill>
                <a:srgbClr val="FFFFFF"/>
              </a:solidFill>
              <a:latin typeface="Arimo"/>
            </a:endParaRPr>
          </a:p>
          <a:p>
            <a:pPr marL="2673349" lvl="5" indent="-422274">
              <a:buFont typeface="Arial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Core Four </a:t>
            </a:r>
            <a:r>
              <a:rPr lang="en-US" sz="3600" spc="-13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/>
              </a:rPr>
              <a:t>Personal Mannatech Website </a:t>
            </a:r>
            <a:r>
              <a:rPr lang="en-US" sz="3600" spc="-136" dirty="0">
                <a:solidFill>
                  <a:srgbClr val="FFFFFF"/>
                </a:solidFill>
                <a:latin typeface="Arimo"/>
              </a:rPr>
              <a:t>(PMW) Link</a:t>
            </a:r>
          </a:p>
          <a:p>
            <a:pPr marL="1336675" lvl="3">
              <a:lnSpc>
                <a:spcPts val="3779"/>
              </a:lnSpc>
            </a:pPr>
            <a:r>
              <a:rPr lang="en-US" sz="3600" spc="-136" dirty="0">
                <a:solidFill>
                  <a:srgbClr val="FFFFFF"/>
                </a:solidFill>
                <a:latin typeface="Arimo"/>
              </a:rPr>
              <a:t> </a:t>
            </a:r>
          </a:p>
          <a:p>
            <a:pPr marL="1450975" lvl="2" indent="-5715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Library.Mannatech.com – English/Spanish/Chinese</a:t>
            </a:r>
          </a:p>
          <a:p>
            <a:pPr marL="1908175" lvl="3" indent="-5715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Search “Core Four” to find multiple languages versions of resources</a:t>
            </a:r>
          </a:p>
          <a:p>
            <a:pPr marL="1908175" lvl="3" indent="-571500">
              <a:lnSpc>
                <a:spcPts val="3779"/>
              </a:lnSpc>
              <a:buFont typeface="Arial" panose="020B0604020202020204" pitchFamily="34" charset="0"/>
              <a:buChar char="•"/>
            </a:pPr>
            <a:endParaRPr lang="en-US" sz="3600" spc="-136" dirty="0">
              <a:solidFill>
                <a:srgbClr val="FFFFFF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1450975" lvl="2" indent="-5715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3600" spc="-136" dirty="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MannatechScience.org – Scientific Studies on Mannatech’s products.</a:t>
            </a:r>
          </a:p>
          <a:p>
            <a:pPr marL="1336675" lvl="3">
              <a:lnSpc>
                <a:spcPts val="3779"/>
              </a:lnSpc>
            </a:pPr>
            <a:endParaRPr lang="en-US" sz="3600" spc="-136" dirty="0">
              <a:solidFill>
                <a:srgbClr val="FFFFFF"/>
              </a:solidFill>
              <a:latin typeface="Arimo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344642-D614-1061-AB95-83190B62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1831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4996918" cy="10287000"/>
          </a:xfrm>
          <a:custGeom>
            <a:avLst/>
            <a:gdLst/>
            <a:ahLst/>
            <a:cxnLst/>
            <a:rect l="l" t="t" r="r" b="b"/>
            <a:pathLst>
              <a:path w="24996918" h="10287000">
                <a:moveTo>
                  <a:pt x="0" y="0"/>
                </a:moveTo>
                <a:lnTo>
                  <a:pt x="24996918" y="0"/>
                </a:lnTo>
                <a:lnTo>
                  <a:pt x="249969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62827" y="1638300"/>
            <a:ext cx="14362973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7"/>
              </a:lnSpc>
            </a:pPr>
            <a:r>
              <a:rPr lang="en-US" sz="5099" spc="-198" dirty="0">
                <a:solidFill>
                  <a:srgbClr val="FFFFFF"/>
                </a:solidFill>
                <a:latin typeface="Arimo"/>
              </a:rPr>
              <a:t>	 YOU PLUS TWO - Overview</a:t>
            </a:r>
          </a:p>
        </p:txBody>
      </p:sp>
      <p:sp>
        <p:nvSpPr>
          <p:cNvPr id="4" name="Freeform 4"/>
          <p:cNvSpPr/>
          <p:nvPr/>
        </p:nvSpPr>
        <p:spPr>
          <a:xfrm>
            <a:off x="662930" y="407300"/>
            <a:ext cx="2842270" cy="469000"/>
          </a:xfrm>
          <a:custGeom>
            <a:avLst/>
            <a:gdLst/>
            <a:ahLst/>
            <a:cxnLst/>
            <a:rect l="l" t="t" r="r" b="b"/>
            <a:pathLst>
              <a:path w="2842270" h="469000">
                <a:moveTo>
                  <a:pt x="0" y="0"/>
                </a:moveTo>
                <a:lnTo>
                  <a:pt x="2842270" y="0"/>
                </a:lnTo>
                <a:lnTo>
                  <a:pt x="2842270" y="469000"/>
                </a:lnTo>
                <a:lnTo>
                  <a:pt x="0" y="46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6" r="-38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05000" y="1307382"/>
            <a:ext cx="13487400" cy="1591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endParaRPr lang="en-US" sz="6299" u="sng" dirty="0">
              <a:solidFill>
                <a:srgbClr val="FFFFFF"/>
              </a:solidFill>
              <a:latin typeface="Arimo"/>
            </a:endParaRPr>
          </a:p>
          <a:p>
            <a:pPr marL="0" lvl="0" indent="0" algn="ctr">
              <a:lnSpc>
                <a:spcPts val="2939"/>
              </a:lnSpc>
              <a:spcBef>
                <a:spcPct val="0"/>
              </a:spcBef>
            </a:pPr>
            <a:endParaRPr lang="en-US" sz="6299" u="sng" dirty="0">
              <a:solidFill>
                <a:srgbClr val="FFFFFF"/>
              </a:solidFill>
              <a:latin typeface="Arim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4529B6-2BFD-5C24-D4FC-E5697DD6BC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83" t="21487" r="6393" b="12525"/>
          <a:stretch/>
        </p:blipFill>
        <p:spPr>
          <a:xfrm>
            <a:off x="605655" y="2777310"/>
            <a:ext cx="8538345" cy="6618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6CEB8D-6092-7548-C192-15EF24FF5C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516" t="21487" r="6252" b="14154"/>
          <a:stretch/>
        </p:blipFill>
        <p:spPr>
          <a:xfrm>
            <a:off x="9486173" y="2777310"/>
            <a:ext cx="8449033" cy="646584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6282E3-3CF5-7EE2-FE71-1F7BC0DEE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0561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14580">
            <a:off x="1241007" y="2390775"/>
            <a:ext cx="814386" cy="0"/>
          </a:xfrm>
          <a:prstGeom prst="line">
            <a:avLst/>
          </a:prstGeom>
          <a:ln w="19050" cap="rnd">
            <a:solidFill>
              <a:srgbClr val="09AD9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flipH="1">
            <a:off x="-301880" y="0"/>
            <a:ext cx="18581872" cy="10287000"/>
          </a:xfrm>
          <a:custGeom>
            <a:avLst/>
            <a:gdLst/>
            <a:ahLst/>
            <a:cxnLst/>
            <a:rect l="l" t="t" r="r" b="b"/>
            <a:pathLst>
              <a:path w="18581872" h="10287000">
                <a:moveTo>
                  <a:pt x="18581871" y="0"/>
                </a:moveTo>
                <a:lnTo>
                  <a:pt x="0" y="0"/>
                </a:lnTo>
                <a:lnTo>
                  <a:pt x="0" y="10287000"/>
                </a:lnTo>
                <a:lnTo>
                  <a:pt x="18581871" y="10287000"/>
                </a:lnTo>
                <a:lnTo>
                  <a:pt x="18581871" y="0"/>
                </a:lnTo>
                <a:close/>
              </a:path>
            </a:pathLst>
          </a:custGeom>
          <a:blipFill>
            <a:blip r:embed="rId2"/>
            <a:stretch>
              <a:fillRect t="-20738" b="-73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212" y="6819900"/>
            <a:ext cx="18280836" cy="3009900"/>
          </a:xfrm>
          <a:custGeom>
            <a:avLst/>
            <a:gdLst/>
            <a:ahLst/>
            <a:cxnLst/>
            <a:rect l="l" t="t" r="r" b="b"/>
            <a:pathLst>
              <a:path w="18280836" h="3009900">
                <a:moveTo>
                  <a:pt x="0" y="0"/>
                </a:moveTo>
                <a:lnTo>
                  <a:pt x="18280836" y="0"/>
                </a:lnTo>
                <a:lnTo>
                  <a:pt x="18280836" y="3009900"/>
                </a:lnTo>
                <a:lnTo>
                  <a:pt x="0" y="3009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71600" y="7581900"/>
            <a:ext cx="1524000" cy="1524000"/>
            <a:chOff x="0" y="0"/>
            <a:chExt cx="2032000" cy="2032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2000" cy="2032000"/>
            </a:xfrm>
            <a:custGeom>
              <a:avLst/>
              <a:gdLst/>
              <a:ahLst/>
              <a:cxnLst/>
              <a:rect l="l" t="t" r="r" b="b"/>
              <a:pathLst>
                <a:path w="2032000" h="2032000">
                  <a:moveTo>
                    <a:pt x="0" y="1016000"/>
                  </a:moveTo>
                  <a:cubicBezTo>
                    <a:pt x="0" y="454914"/>
                    <a:pt x="454914" y="0"/>
                    <a:pt x="1016000" y="0"/>
                  </a:cubicBezTo>
                  <a:cubicBezTo>
                    <a:pt x="1577086" y="0"/>
                    <a:pt x="2032000" y="454914"/>
                    <a:pt x="2032000" y="1016000"/>
                  </a:cubicBezTo>
                  <a:cubicBezTo>
                    <a:pt x="2032000" y="1577086"/>
                    <a:pt x="1577086" y="2032000"/>
                    <a:pt x="1016000" y="2032000"/>
                  </a:cubicBezTo>
                  <a:cubicBezTo>
                    <a:pt x="454914" y="2032000"/>
                    <a:pt x="0" y="1577086"/>
                    <a:pt x="0" y="101600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358130" y="594576"/>
            <a:ext cx="5684538" cy="937998"/>
          </a:xfrm>
          <a:custGeom>
            <a:avLst/>
            <a:gdLst/>
            <a:ahLst/>
            <a:cxnLst/>
            <a:rect l="l" t="t" r="r" b="b"/>
            <a:pathLst>
              <a:path w="5684538" h="937998">
                <a:moveTo>
                  <a:pt x="0" y="0"/>
                </a:moveTo>
                <a:lnTo>
                  <a:pt x="5684538" y="0"/>
                </a:lnTo>
                <a:lnTo>
                  <a:pt x="5684538" y="937998"/>
                </a:lnTo>
                <a:lnTo>
                  <a:pt x="0" y="937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" b="-5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7922" y="7839346"/>
            <a:ext cx="1057648" cy="915080"/>
          </a:xfrm>
          <a:custGeom>
            <a:avLst/>
            <a:gdLst/>
            <a:ahLst/>
            <a:cxnLst/>
            <a:rect l="l" t="t" r="r" b="b"/>
            <a:pathLst>
              <a:path w="1057648" h="915080">
                <a:moveTo>
                  <a:pt x="0" y="0"/>
                </a:moveTo>
                <a:lnTo>
                  <a:pt x="1057648" y="0"/>
                </a:lnTo>
                <a:lnTo>
                  <a:pt x="1057648" y="915080"/>
                </a:lnTo>
                <a:lnTo>
                  <a:pt x="0" y="9150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4" b="-5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68157" y="7857534"/>
            <a:ext cx="13533120" cy="101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6600" dirty="0">
                <a:solidFill>
                  <a:srgbClr val="FFFFFF"/>
                </a:solidFill>
                <a:latin typeface="Arimo"/>
              </a:rPr>
              <a:t>THE POWER OF YOU PLUS TWO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69CF3C-0002-005E-7CBF-80F8780A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668"/>
            <a:ext cx="24996918" cy="10287000"/>
          </a:xfrm>
          <a:custGeom>
            <a:avLst/>
            <a:gdLst/>
            <a:ahLst/>
            <a:cxnLst/>
            <a:rect l="l" t="t" r="r" b="b"/>
            <a:pathLst>
              <a:path w="24996918" h="10287000">
                <a:moveTo>
                  <a:pt x="0" y="0"/>
                </a:moveTo>
                <a:lnTo>
                  <a:pt x="24996918" y="0"/>
                </a:lnTo>
                <a:lnTo>
                  <a:pt x="249969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2935922" y="1366342"/>
            <a:ext cx="11823728" cy="7868753"/>
          </a:xfrm>
          <a:custGeom>
            <a:avLst/>
            <a:gdLst/>
            <a:ahLst/>
            <a:cxnLst/>
            <a:rect l="l" t="t" r="r" b="b"/>
            <a:pathLst>
              <a:path w="11823728" h="7868753">
                <a:moveTo>
                  <a:pt x="0" y="0"/>
                </a:moveTo>
                <a:lnTo>
                  <a:pt x="11823729" y="0"/>
                </a:lnTo>
                <a:lnTo>
                  <a:pt x="11823729" y="7868753"/>
                </a:lnTo>
                <a:lnTo>
                  <a:pt x="0" y="7868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38200" y="9549477"/>
            <a:ext cx="15747048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spc="2" dirty="0">
                <a:solidFill>
                  <a:srgbClr val="FFFFFF"/>
                </a:solidFill>
                <a:latin typeface="Arimo"/>
              </a:rPr>
              <a:t>Ray Kroc’s first McDonald’s restaurant in Des Plaines, Illinois just prior to opening on April 15, 1955.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C5513-6786-5D5C-219F-DCFA8ADF4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4996918" cy="10287000"/>
          </a:xfrm>
          <a:custGeom>
            <a:avLst/>
            <a:gdLst/>
            <a:ahLst/>
            <a:cxnLst/>
            <a:rect l="l" t="t" r="r" b="b"/>
            <a:pathLst>
              <a:path w="24996918" h="10287000">
                <a:moveTo>
                  <a:pt x="0" y="0"/>
                </a:moveTo>
                <a:lnTo>
                  <a:pt x="24996918" y="0"/>
                </a:lnTo>
                <a:lnTo>
                  <a:pt x="249969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1442" y="1562100"/>
            <a:ext cx="17625116" cy="6864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  <a:spcBef>
                <a:spcPct val="0"/>
              </a:spcBef>
            </a:pPr>
            <a:r>
              <a:rPr lang="en-US" sz="3870" spc="3" dirty="0">
                <a:solidFill>
                  <a:srgbClr val="FFFFFF"/>
                </a:solidFill>
                <a:latin typeface="Arimo Bold"/>
              </a:rPr>
              <a:t>Simplification:</a:t>
            </a:r>
            <a:r>
              <a:rPr lang="en-US" sz="3870" spc="3" dirty="0">
                <a:solidFill>
                  <a:srgbClr val="FFFFFF"/>
                </a:solidFill>
                <a:latin typeface="Arimo"/>
              </a:rPr>
              <a:t> They reduced the menu to just nine items, eliminating complexity and streamlining their processes.</a:t>
            </a:r>
          </a:p>
          <a:p>
            <a:pPr algn="ctr">
              <a:lnSpc>
                <a:spcPts val="5419"/>
              </a:lnSpc>
              <a:spcBef>
                <a:spcPct val="0"/>
              </a:spcBef>
            </a:pPr>
            <a:endParaRPr lang="en-US" sz="3870" spc="3" dirty="0">
              <a:solidFill>
                <a:srgbClr val="FFFFFF"/>
              </a:solidFill>
              <a:latin typeface="Arimo"/>
            </a:endParaRPr>
          </a:p>
          <a:p>
            <a:pPr algn="ctr">
              <a:lnSpc>
                <a:spcPts val="5419"/>
              </a:lnSpc>
              <a:spcBef>
                <a:spcPct val="0"/>
              </a:spcBef>
            </a:pPr>
            <a:r>
              <a:rPr lang="en-US" sz="3870" spc="3" dirty="0">
                <a:solidFill>
                  <a:srgbClr val="FFFFFF"/>
                </a:solidFill>
                <a:latin typeface="Arimo Bold"/>
              </a:rPr>
              <a:t>Standardization</a:t>
            </a:r>
            <a:r>
              <a:rPr lang="en-US" sz="3870" spc="3" dirty="0">
                <a:solidFill>
                  <a:srgbClr val="FFFFFF"/>
                </a:solidFill>
                <a:latin typeface="Arimo"/>
              </a:rPr>
              <a:t>: They implemented standardized methods for preparing and serving food, ensuring consistency across all locations. This standardization was crucial for efficient replication.</a:t>
            </a:r>
          </a:p>
          <a:p>
            <a:pPr algn="ctr">
              <a:lnSpc>
                <a:spcPts val="5419"/>
              </a:lnSpc>
              <a:spcBef>
                <a:spcPct val="0"/>
              </a:spcBef>
            </a:pPr>
            <a:endParaRPr lang="en-US" sz="3870" spc="3" dirty="0">
              <a:solidFill>
                <a:srgbClr val="FFFFFF"/>
              </a:solidFill>
              <a:latin typeface="Arimo"/>
            </a:endParaRPr>
          </a:p>
          <a:p>
            <a:pPr algn="ctr">
              <a:lnSpc>
                <a:spcPts val="5419"/>
              </a:lnSpc>
              <a:spcBef>
                <a:spcPct val="0"/>
              </a:spcBef>
            </a:pPr>
            <a:r>
              <a:rPr lang="en-US" sz="3870" spc="3" dirty="0">
                <a:solidFill>
                  <a:srgbClr val="FFFFFF"/>
                </a:solidFill>
                <a:latin typeface="Arimo Bold"/>
              </a:rPr>
              <a:t>Automation</a:t>
            </a:r>
            <a:r>
              <a:rPr lang="en-US" sz="3870" spc="3" dirty="0">
                <a:solidFill>
                  <a:srgbClr val="FFFFFF"/>
                </a:solidFill>
                <a:latin typeface="Arimo"/>
              </a:rPr>
              <a:t>: The McDonald brothers used automation to lower labor expenses and increase efficiency. Automated methods were employed in food preparation and service, reducing the need for extensive staff.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ED92A-B878-8BC1-23D5-72B5A187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5124606" cy="10339548"/>
          </a:xfrm>
          <a:custGeom>
            <a:avLst/>
            <a:gdLst/>
            <a:ahLst/>
            <a:cxnLst/>
            <a:rect l="l" t="t" r="r" b="b"/>
            <a:pathLst>
              <a:path w="25124606" h="10339548">
                <a:moveTo>
                  <a:pt x="0" y="0"/>
                </a:moveTo>
                <a:lnTo>
                  <a:pt x="25124606" y="0"/>
                </a:lnTo>
                <a:lnTo>
                  <a:pt x="25124606" y="10339548"/>
                </a:lnTo>
                <a:lnTo>
                  <a:pt x="0" y="103395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17254" y="5340919"/>
            <a:ext cx="5797008" cy="3727123"/>
          </a:xfrm>
          <a:custGeom>
            <a:avLst/>
            <a:gdLst/>
            <a:ahLst/>
            <a:cxnLst/>
            <a:rect l="l" t="t" r="r" b="b"/>
            <a:pathLst>
              <a:path w="5797008" h="3727123">
                <a:moveTo>
                  <a:pt x="0" y="0"/>
                </a:moveTo>
                <a:lnTo>
                  <a:pt x="5797008" y="0"/>
                </a:lnTo>
                <a:lnTo>
                  <a:pt x="5797008" y="3727123"/>
                </a:lnTo>
                <a:lnTo>
                  <a:pt x="0" y="37271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754" b="-175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96866" y="5414343"/>
            <a:ext cx="6573283" cy="3653699"/>
          </a:xfrm>
          <a:custGeom>
            <a:avLst/>
            <a:gdLst/>
            <a:ahLst/>
            <a:cxnLst/>
            <a:rect l="l" t="t" r="r" b="b"/>
            <a:pathLst>
              <a:path w="6573283" h="3653699">
                <a:moveTo>
                  <a:pt x="0" y="0"/>
                </a:moveTo>
                <a:lnTo>
                  <a:pt x="6573283" y="0"/>
                </a:lnTo>
                <a:lnTo>
                  <a:pt x="6573283" y="3653699"/>
                </a:lnTo>
                <a:lnTo>
                  <a:pt x="0" y="3653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997" t="-52614" r="-1246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141430" y="9182100"/>
            <a:ext cx="5375222" cy="988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6"/>
              </a:lnSpc>
              <a:spcBef>
                <a:spcPct val="0"/>
              </a:spcBef>
            </a:pPr>
            <a:r>
              <a:rPr lang="en-US" sz="2790" spc="2">
                <a:solidFill>
                  <a:srgbClr val="FFFFFF"/>
                </a:solidFill>
                <a:latin typeface="Arimo"/>
              </a:rPr>
              <a:t>First net zero-designed restaurant at Disney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22788" y="9287117"/>
            <a:ext cx="4554220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spc="2">
                <a:solidFill>
                  <a:srgbClr val="FFFFFF"/>
                </a:solidFill>
                <a:latin typeface="Arimo"/>
              </a:rPr>
              <a:t>McDonald’s in Times Square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6320AA-426B-B94B-F7DD-2C35F6CDD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69E9B6-7AD1-8C33-A6A4-61A82969B727}"/>
              </a:ext>
            </a:extLst>
          </p:cNvPr>
          <p:cNvSpPr txBox="1"/>
          <p:nvPr/>
        </p:nvSpPr>
        <p:spPr>
          <a:xfrm>
            <a:off x="1524000" y="2712296"/>
            <a:ext cx="1569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2022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#1 in fast-food sales with $48+ billion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Over 13,000 stores nationwide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902CB114-3088-8716-07A4-F679FD15D6D7}"/>
              </a:ext>
            </a:extLst>
          </p:cNvPr>
          <p:cNvSpPr txBox="1"/>
          <p:nvPr/>
        </p:nvSpPr>
        <p:spPr>
          <a:xfrm>
            <a:off x="457200" y="446755"/>
            <a:ext cx="19967232" cy="1662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67"/>
              </a:lnSpc>
            </a:pPr>
            <a:r>
              <a:rPr lang="en-US" sz="11472" spc="608" dirty="0">
                <a:solidFill>
                  <a:srgbClr val="FFFFFF"/>
                </a:solidFill>
                <a:latin typeface="Arimo Bold"/>
              </a:rPr>
              <a:t>The Rest is History</a:t>
            </a:r>
            <a:endParaRPr lang="en-US" sz="11472" spc="614" dirty="0">
              <a:solidFill>
                <a:srgbClr val="FFFFFF"/>
              </a:solidFill>
              <a:latin typeface="Arimo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93608" y="-2782248"/>
            <a:ext cx="23906059" cy="18111121"/>
          </a:xfrm>
          <a:custGeom>
            <a:avLst/>
            <a:gdLst/>
            <a:ahLst/>
            <a:cxnLst/>
            <a:rect l="l" t="t" r="r" b="b"/>
            <a:pathLst>
              <a:path w="23906059" h="18111121">
                <a:moveTo>
                  <a:pt x="23906059" y="0"/>
                </a:moveTo>
                <a:lnTo>
                  <a:pt x="0" y="0"/>
                </a:lnTo>
                <a:lnTo>
                  <a:pt x="0" y="18111121"/>
                </a:lnTo>
                <a:lnTo>
                  <a:pt x="23906059" y="18111121"/>
                </a:lnTo>
                <a:lnTo>
                  <a:pt x="23906059" y="0"/>
                </a:lnTo>
                <a:close/>
              </a:path>
            </a:pathLst>
          </a:custGeom>
          <a:blipFill>
            <a:blip r:embed="rId3"/>
            <a:stretch>
              <a:fillRect l="-15450" b="-161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212" y="6819900"/>
            <a:ext cx="18280836" cy="3009900"/>
          </a:xfrm>
          <a:custGeom>
            <a:avLst/>
            <a:gdLst/>
            <a:ahLst/>
            <a:cxnLst/>
            <a:rect l="l" t="t" r="r" b="b"/>
            <a:pathLst>
              <a:path w="18280836" h="3009900">
                <a:moveTo>
                  <a:pt x="0" y="0"/>
                </a:moveTo>
                <a:lnTo>
                  <a:pt x="18280836" y="0"/>
                </a:lnTo>
                <a:lnTo>
                  <a:pt x="18280836" y="3009900"/>
                </a:lnTo>
                <a:lnTo>
                  <a:pt x="0" y="3009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90551" y="7814967"/>
            <a:ext cx="13533120" cy="101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6600" dirty="0">
                <a:solidFill>
                  <a:srgbClr val="FFFFFF"/>
                </a:solidFill>
                <a:latin typeface="Arimo"/>
              </a:rPr>
              <a:t>THE POWER OF YOU PLUS TWO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71600" y="7581900"/>
            <a:ext cx="1524000" cy="1524000"/>
            <a:chOff x="0" y="0"/>
            <a:chExt cx="2032000" cy="2032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2000" cy="2032000"/>
            </a:xfrm>
            <a:custGeom>
              <a:avLst/>
              <a:gdLst/>
              <a:ahLst/>
              <a:cxnLst/>
              <a:rect l="l" t="t" r="r" b="b"/>
              <a:pathLst>
                <a:path w="2032000" h="2032000">
                  <a:moveTo>
                    <a:pt x="0" y="1016000"/>
                  </a:moveTo>
                  <a:cubicBezTo>
                    <a:pt x="0" y="454914"/>
                    <a:pt x="454914" y="0"/>
                    <a:pt x="1016000" y="0"/>
                  </a:cubicBezTo>
                  <a:cubicBezTo>
                    <a:pt x="1577086" y="0"/>
                    <a:pt x="2032000" y="454914"/>
                    <a:pt x="2032000" y="1016000"/>
                  </a:cubicBezTo>
                  <a:cubicBezTo>
                    <a:pt x="2032000" y="1577086"/>
                    <a:pt x="1577086" y="2032000"/>
                    <a:pt x="1016000" y="2032000"/>
                  </a:cubicBezTo>
                  <a:cubicBezTo>
                    <a:pt x="454914" y="2032000"/>
                    <a:pt x="0" y="1577086"/>
                    <a:pt x="0" y="1016000"/>
                  </a:cubicBez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358130" y="594576"/>
            <a:ext cx="5684538" cy="937998"/>
          </a:xfrm>
          <a:custGeom>
            <a:avLst/>
            <a:gdLst/>
            <a:ahLst/>
            <a:cxnLst/>
            <a:rect l="l" t="t" r="r" b="b"/>
            <a:pathLst>
              <a:path w="5684538" h="937998">
                <a:moveTo>
                  <a:pt x="0" y="0"/>
                </a:moveTo>
                <a:lnTo>
                  <a:pt x="5684538" y="0"/>
                </a:lnTo>
                <a:lnTo>
                  <a:pt x="5684538" y="937998"/>
                </a:lnTo>
                <a:lnTo>
                  <a:pt x="0" y="9379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9" b="-5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7922" y="7839346"/>
            <a:ext cx="1057648" cy="915080"/>
          </a:xfrm>
          <a:custGeom>
            <a:avLst/>
            <a:gdLst/>
            <a:ahLst/>
            <a:cxnLst/>
            <a:rect l="l" t="t" r="r" b="b"/>
            <a:pathLst>
              <a:path w="1057648" h="915080">
                <a:moveTo>
                  <a:pt x="0" y="0"/>
                </a:moveTo>
                <a:lnTo>
                  <a:pt x="1057648" y="0"/>
                </a:lnTo>
                <a:lnTo>
                  <a:pt x="1057648" y="915080"/>
                </a:lnTo>
                <a:lnTo>
                  <a:pt x="0" y="9150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4" b="-54"/>
            </a:stretch>
          </a:blipFill>
        </p:spPr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284835-33EB-55D1-545C-02D975C3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4996918" cy="10287000"/>
          </a:xfrm>
          <a:custGeom>
            <a:avLst/>
            <a:gdLst/>
            <a:ahLst/>
            <a:cxnLst/>
            <a:rect l="l" t="t" r="r" b="b"/>
            <a:pathLst>
              <a:path w="24996918" h="10287000">
                <a:moveTo>
                  <a:pt x="0" y="0"/>
                </a:moveTo>
                <a:lnTo>
                  <a:pt x="24996918" y="0"/>
                </a:lnTo>
                <a:lnTo>
                  <a:pt x="249969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51104" y="2898715"/>
            <a:ext cx="16279696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7"/>
              </a:lnSpc>
            </a:pPr>
            <a:r>
              <a:rPr lang="en-US" sz="5099" spc="-198" dirty="0">
                <a:solidFill>
                  <a:srgbClr val="FFFFFF"/>
                </a:solidFill>
                <a:latin typeface="Arimo"/>
              </a:rPr>
              <a:t>1. 	We encourage YOU to enjoy Mannatech’s products.  Gain 	a personal experience that you can share.</a:t>
            </a:r>
          </a:p>
          <a:p>
            <a:pPr>
              <a:lnSpc>
                <a:spcPts val="5507"/>
              </a:lnSpc>
            </a:pPr>
            <a:endParaRPr lang="en-US" sz="5099" spc="-198" dirty="0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5507"/>
              </a:lnSpc>
            </a:pPr>
            <a:r>
              <a:rPr lang="en-US" sz="5099" spc="-198" dirty="0">
                <a:solidFill>
                  <a:srgbClr val="FFFFFF"/>
                </a:solidFill>
                <a:latin typeface="Arimo"/>
              </a:rPr>
              <a:t>2. 	Focus on TWO new sales to at least one </a:t>
            </a:r>
            <a:r>
              <a:rPr lang="en-US" sz="5099" spc="-198" dirty="0">
                <a:solidFill>
                  <a:srgbClr val="FFFFFF"/>
                </a:solidFill>
                <a:latin typeface="Arimo Bold"/>
              </a:rPr>
              <a:t>NEW 	ASSOCIATE</a:t>
            </a:r>
            <a:r>
              <a:rPr lang="en-US" sz="5099" spc="-198" dirty="0">
                <a:solidFill>
                  <a:srgbClr val="FFFFFF"/>
                </a:solidFill>
                <a:latin typeface="Arimo"/>
              </a:rPr>
              <a:t> and one</a:t>
            </a:r>
            <a:r>
              <a:rPr lang="en-US" sz="5099" spc="-198" dirty="0">
                <a:solidFill>
                  <a:srgbClr val="FFFFFF"/>
                </a:solidFill>
                <a:latin typeface="Arimo Bold"/>
              </a:rPr>
              <a:t> new CUSTOMER</a:t>
            </a:r>
            <a:r>
              <a:rPr lang="en-US" sz="5099" spc="-198" dirty="0">
                <a:solidFill>
                  <a:srgbClr val="FFFFFF"/>
                </a:solidFill>
                <a:latin typeface="Arimo"/>
              </a:rPr>
              <a:t> each month. </a:t>
            </a:r>
          </a:p>
          <a:p>
            <a:pPr>
              <a:lnSpc>
                <a:spcPts val="5507"/>
              </a:lnSpc>
            </a:pPr>
            <a:endParaRPr lang="en-US" sz="5099" spc="-198" dirty="0">
              <a:solidFill>
                <a:srgbClr val="FFFFFF"/>
              </a:solidFill>
              <a:latin typeface="Arim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62930" y="407300"/>
            <a:ext cx="2842270" cy="469000"/>
          </a:xfrm>
          <a:custGeom>
            <a:avLst/>
            <a:gdLst/>
            <a:ahLst/>
            <a:cxnLst/>
            <a:rect l="l" t="t" r="r" b="b"/>
            <a:pathLst>
              <a:path w="2842270" h="469000">
                <a:moveTo>
                  <a:pt x="0" y="0"/>
                </a:moveTo>
                <a:lnTo>
                  <a:pt x="2842270" y="0"/>
                </a:lnTo>
                <a:lnTo>
                  <a:pt x="2842270" y="469000"/>
                </a:lnTo>
                <a:lnTo>
                  <a:pt x="0" y="46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6" r="-38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05000" y="1307382"/>
            <a:ext cx="13487400" cy="1591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u="sng" dirty="0">
                <a:solidFill>
                  <a:srgbClr val="FFFFFF"/>
                </a:solidFill>
                <a:latin typeface="Arimo"/>
              </a:rPr>
              <a:t>YOU PLUS TWO</a:t>
            </a:r>
          </a:p>
          <a:p>
            <a:pPr marL="0" lvl="0" indent="0" algn="ctr">
              <a:lnSpc>
                <a:spcPts val="2939"/>
              </a:lnSpc>
              <a:spcBef>
                <a:spcPct val="0"/>
              </a:spcBef>
            </a:pPr>
            <a:endParaRPr lang="en-US" sz="6299" u="sng" dirty="0">
              <a:solidFill>
                <a:srgbClr val="FFFFFF"/>
              </a:solidFill>
              <a:latin typeface="Arimo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9FA9-2431-D344-4366-8AC41FFB0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3800" y="2412716"/>
            <a:ext cx="5080000" cy="6718582"/>
            <a:chOff x="0" y="0"/>
            <a:chExt cx="6773333" cy="89581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73418" cy="8958199"/>
            </a:xfrm>
            <a:custGeom>
              <a:avLst/>
              <a:gdLst/>
              <a:ahLst/>
              <a:cxnLst/>
              <a:rect l="l" t="t" r="r" b="b"/>
              <a:pathLst>
                <a:path w="6773418" h="8958199">
                  <a:moveTo>
                    <a:pt x="33909" y="0"/>
                  </a:moveTo>
                  <a:lnTo>
                    <a:pt x="6739509" y="0"/>
                  </a:lnTo>
                  <a:cubicBezTo>
                    <a:pt x="6758178" y="0"/>
                    <a:pt x="6773418" y="15113"/>
                    <a:pt x="6773418" y="33909"/>
                  </a:cubicBezTo>
                  <a:lnTo>
                    <a:pt x="6773418" y="8924290"/>
                  </a:lnTo>
                  <a:cubicBezTo>
                    <a:pt x="6773418" y="8942959"/>
                    <a:pt x="6758305" y="8958199"/>
                    <a:pt x="6739509" y="8958199"/>
                  </a:cubicBezTo>
                  <a:lnTo>
                    <a:pt x="33909" y="8958199"/>
                  </a:lnTo>
                  <a:cubicBezTo>
                    <a:pt x="15240" y="8958199"/>
                    <a:pt x="0" y="8943086"/>
                    <a:pt x="0" y="8924290"/>
                  </a:cubicBezTo>
                  <a:lnTo>
                    <a:pt x="0" y="33909"/>
                  </a:lnTo>
                  <a:cubicBezTo>
                    <a:pt x="0" y="15113"/>
                    <a:pt x="15113" y="0"/>
                    <a:pt x="33909" y="0"/>
                  </a:cubicBezTo>
                  <a:moveTo>
                    <a:pt x="33909" y="67691"/>
                  </a:moveTo>
                  <a:lnTo>
                    <a:pt x="33909" y="33909"/>
                  </a:lnTo>
                  <a:lnTo>
                    <a:pt x="67691" y="33909"/>
                  </a:lnTo>
                  <a:lnTo>
                    <a:pt x="67691" y="8924290"/>
                  </a:lnTo>
                  <a:lnTo>
                    <a:pt x="33909" y="8924290"/>
                  </a:lnTo>
                  <a:lnTo>
                    <a:pt x="33909" y="8890381"/>
                  </a:lnTo>
                  <a:lnTo>
                    <a:pt x="6739509" y="8890381"/>
                  </a:lnTo>
                  <a:lnTo>
                    <a:pt x="6739509" y="8924290"/>
                  </a:lnTo>
                  <a:lnTo>
                    <a:pt x="6705600" y="8924290"/>
                  </a:lnTo>
                  <a:lnTo>
                    <a:pt x="6705600" y="33909"/>
                  </a:lnTo>
                  <a:lnTo>
                    <a:pt x="6739509" y="33909"/>
                  </a:lnTo>
                  <a:lnTo>
                    <a:pt x="6739509" y="67691"/>
                  </a:lnTo>
                  <a:lnTo>
                    <a:pt x="33909" y="67691"/>
                  </a:lnTo>
                </a:path>
              </a:pathLst>
            </a:custGeom>
            <a:solidFill>
              <a:srgbClr val="09AD96"/>
            </a:solidFill>
          </p:spPr>
        </p:sp>
      </p:grpSp>
      <p:sp>
        <p:nvSpPr>
          <p:cNvPr id="4" name="AutoShape 4"/>
          <p:cNvSpPr/>
          <p:nvPr/>
        </p:nvSpPr>
        <p:spPr>
          <a:xfrm rot="214580">
            <a:off x="1241007" y="2390775"/>
            <a:ext cx="814386" cy="0"/>
          </a:xfrm>
          <a:prstGeom prst="line">
            <a:avLst/>
          </a:prstGeom>
          <a:ln w="19050" cap="rnd">
            <a:solidFill>
              <a:srgbClr val="09AD9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066800" y="2278524"/>
            <a:ext cx="1371600" cy="426576"/>
            <a:chOff x="0" y="0"/>
            <a:chExt cx="1828800" cy="5687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28800" cy="568706"/>
            </a:xfrm>
            <a:custGeom>
              <a:avLst/>
              <a:gdLst/>
              <a:ahLst/>
              <a:cxnLst/>
              <a:rect l="l" t="t" r="r" b="b"/>
              <a:pathLst>
                <a:path w="1828800" h="568706">
                  <a:moveTo>
                    <a:pt x="0" y="0"/>
                  </a:moveTo>
                  <a:lnTo>
                    <a:pt x="1828800" y="0"/>
                  </a:lnTo>
                  <a:lnTo>
                    <a:pt x="1828800" y="568706"/>
                  </a:lnTo>
                  <a:lnTo>
                    <a:pt x="0" y="56870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754370" y="9361396"/>
            <a:ext cx="16832590" cy="72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858585"/>
                </a:solidFill>
                <a:latin typeface="Roboto Light"/>
              </a:rPr>
              <a:t>†There is no requirement to personally purchase product under the Compensation Plan.</a:t>
            </a:r>
          </a:p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858585"/>
                </a:solidFill>
                <a:latin typeface="Roboto Light"/>
              </a:rPr>
              <a:t>We advocate enjoying the products so you can share your experience with prospective customers.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04000" y="2412716"/>
            <a:ext cx="5080000" cy="6718582"/>
            <a:chOff x="0" y="0"/>
            <a:chExt cx="6773333" cy="89581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73418" cy="8958199"/>
            </a:xfrm>
            <a:custGeom>
              <a:avLst/>
              <a:gdLst/>
              <a:ahLst/>
              <a:cxnLst/>
              <a:rect l="l" t="t" r="r" b="b"/>
              <a:pathLst>
                <a:path w="6773418" h="8958199">
                  <a:moveTo>
                    <a:pt x="33909" y="0"/>
                  </a:moveTo>
                  <a:lnTo>
                    <a:pt x="6739509" y="0"/>
                  </a:lnTo>
                  <a:cubicBezTo>
                    <a:pt x="6758178" y="0"/>
                    <a:pt x="6773418" y="15113"/>
                    <a:pt x="6773418" y="33909"/>
                  </a:cubicBezTo>
                  <a:lnTo>
                    <a:pt x="6773418" y="8924290"/>
                  </a:lnTo>
                  <a:cubicBezTo>
                    <a:pt x="6773418" y="8942959"/>
                    <a:pt x="6758305" y="8958199"/>
                    <a:pt x="6739509" y="8958199"/>
                  </a:cubicBezTo>
                  <a:lnTo>
                    <a:pt x="33909" y="8958199"/>
                  </a:lnTo>
                  <a:cubicBezTo>
                    <a:pt x="15240" y="8958199"/>
                    <a:pt x="0" y="8943086"/>
                    <a:pt x="0" y="8924290"/>
                  </a:cubicBezTo>
                  <a:lnTo>
                    <a:pt x="0" y="33909"/>
                  </a:lnTo>
                  <a:cubicBezTo>
                    <a:pt x="0" y="15113"/>
                    <a:pt x="15113" y="0"/>
                    <a:pt x="33909" y="0"/>
                  </a:cubicBezTo>
                  <a:moveTo>
                    <a:pt x="33909" y="67691"/>
                  </a:moveTo>
                  <a:lnTo>
                    <a:pt x="33909" y="33909"/>
                  </a:lnTo>
                  <a:lnTo>
                    <a:pt x="67691" y="33909"/>
                  </a:lnTo>
                  <a:lnTo>
                    <a:pt x="67691" y="8924290"/>
                  </a:lnTo>
                  <a:lnTo>
                    <a:pt x="33909" y="8924290"/>
                  </a:lnTo>
                  <a:lnTo>
                    <a:pt x="33909" y="8890381"/>
                  </a:lnTo>
                  <a:lnTo>
                    <a:pt x="6739509" y="8890381"/>
                  </a:lnTo>
                  <a:lnTo>
                    <a:pt x="6739509" y="8924290"/>
                  </a:lnTo>
                  <a:lnTo>
                    <a:pt x="6705600" y="8924290"/>
                  </a:lnTo>
                  <a:lnTo>
                    <a:pt x="6705600" y="33909"/>
                  </a:lnTo>
                  <a:lnTo>
                    <a:pt x="6739509" y="33909"/>
                  </a:lnTo>
                  <a:lnTo>
                    <a:pt x="6739509" y="67691"/>
                  </a:lnTo>
                  <a:lnTo>
                    <a:pt x="33909" y="67691"/>
                  </a:lnTo>
                </a:path>
              </a:pathLst>
            </a:custGeom>
            <a:solidFill>
              <a:srgbClr val="168DAC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6720840" y="4495357"/>
            <a:ext cx="4846320" cy="275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dirty="0">
                <a:solidFill>
                  <a:srgbClr val="0B0B0B"/>
                </a:solidFill>
                <a:latin typeface="Arimo Medium"/>
              </a:rPr>
              <a:t>Invite at least </a:t>
            </a:r>
            <a:r>
              <a:rPr lang="en-US" sz="3600" dirty="0">
                <a:solidFill>
                  <a:srgbClr val="0B0B0B"/>
                </a:solidFill>
                <a:latin typeface="Arimo"/>
              </a:rPr>
              <a:t>1 new Associate </a:t>
            </a:r>
            <a:r>
              <a:rPr lang="en-US" sz="3600" dirty="0">
                <a:solidFill>
                  <a:srgbClr val="0B0B0B"/>
                </a:solidFill>
                <a:latin typeface="Arimo Medium"/>
              </a:rPr>
              <a:t>and </a:t>
            </a:r>
            <a:r>
              <a:rPr lang="en-US" sz="3600" dirty="0">
                <a:solidFill>
                  <a:srgbClr val="0B0B0B"/>
                </a:solidFill>
                <a:latin typeface="Arimo"/>
              </a:rPr>
              <a:t>1 new customer </a:t>
            </a:r>
            <a:r>
              <a:rPr lang="en-US" sz="3600" dirty="0">
                <a:solidFill>
                  <a:srgbClr val="0B0B0B"/>
                </a:solidFill>
                <a:latin typeface="Arimo Medium"/>
              </a:rPr>
              <a:t>each month to experience Mannatech’s products or opportunity.</a:t>
            </a:r>
          </a:p>
        </p:txBody>
      </p:sp>
      <p:sp>
        <p:nvSpPr>
          <p:cNvPr id="11" name="Freeform 11"/>
          <p:cNvSpPr/>
          <p:nvPr/>
        </p:nvSpPr>
        <p:spPr>
          <a:xfrm>
            <a:off x="662930" y="407300"/>
            <a:ext cx="2842270" cy="469000"/>
          </a:xfrm>
          <a:custGeom>
            <a:avLst/>
            <a:gdLst/>
            <a:ahLst/>
            <a:cxnLst/>
            <a:rect l="l" t="t" r="r" b="b"/>
            <a:pathLst>
              <a:path w="2842270" h="469000">
                <a:moveTo>
                  <a:pt x="0" y="0"/>
                </a:moveTo>
                <a:lnTo>
                  <a:pt x="2842270" y="0"/>
                </a:lnTo>
                <a:lnTo>
                  <a:pt x="2842270" y="469000"/>
                </a:lnTo>
                <a:lnTo>
                  <a:pt x="0" y="46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6" r="-386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193800" y="2400300"/>
            <a:ext cx="5054600" cy="1714500"/>
            <a:chOff x="0" y="0"/>
            <a:chExt cx="6739467" cy="2286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739467" cy="2286000"/>
            </a:xfrm>
            <a:custGeom>
              <a:avLst/>
              <a:gdLst/>
              <a:ahLst/>
              <a:cxnLst/>
              <a:rect l="l" t="t" r="r" b="b"/>
              <a:pathLst>
                <a:path w="6739467" h="2286000">
                  <a:moveTo>
                    <a:pt x="0" y="0"/>
                  </a:moveTo>
                  <a:lnTo>
                    <a:pt x="6739467" y="0"/>
                  </a:lnTo>
                  <a:lnTo>
                    <a:pt x="6739467" y="2286000"/>
                  </a:lnTo>
                  <a:lnTo>
                    <a:pt x="0" y="2286000"/>
                  </a:lnTo>
                  <a:lnTo>
                    <a:pt x="0" y="0"/>
                  </a:lnTo>
                </a:path>
              </a:pathLst>
            </a:custGeom>
            <a:solidFill>
              <a:srgbClr val="09AD9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629400" y="2400300"/>
            <a:ext cx="5029200" cy="1714500"/>
            <a:chOff x="0" y="0"/>
            <a:chExt cx="6705600" cy="2286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05600" cy="2286000"/>
            </a:xfrm>
            <a:custGeom>
              <a:avLst/>
              <a:gdLst/>
              <a:ahLst/>
              <a:cxnLst/>
              <a:rect l="l" t="t" r="r" b="b"/>
              <a:pathLst>
                <a:path w="6705600" h="2286000">
                  <a:moveTo>
                    <a:pt x="0" y="0"/>
                  </a:moveTo>
                  <a:lnTo>
                    <a:pt x="6705600" y="0"/>
                  </a:lnTo>
                  <a:lnTo>
                    <a:pt x="6705600" y="2286000"/>
                  </a:lnTo>
                  <a:lnTo>
                    <a:pt x="0" y="2286000"/>
                  </a:lnTo>
                  <a:lnTo>
                    <a:pt x="0" y="0"/>
                  </a:lnTo>
                </a:path>
              </a:pathLst>
            </a:custGeom>
            <a:solidFill>
              <a:srgbClr val="168DAC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2014200" y="2412716"/>
            <a:ext cx="5080000" cy="6718582"/>
            <a:chOff x="0" y="0"/>
            <a:chExt cx="6773333" cy="89581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773418" cy="8958199"/>
            </a:xfrm>
            <a:custGeom>
              <a:avLst/>
              <a:gdLst/>
              <a:ahLst/>
              <a:cxnLst/>
              <a:rect l="l" t="t" r="r" b="b"/>
              <a:pathLst>
                <a:path w="6773418" h="8958199">
                  <a:moveTo>
                    <a:pt x="33909" y="0"/>
                  </a:moveTo>
                  <a:lnTo>
                    <a:pt x="6739509" y="0"/>
                  </a:lnTo>
                  <a:cubicBezTo>
                    <a:pt x="6758178" y="0"/>
                    <a:pt x="6773418" y="15113"/>
                    <a:pt x="6773418" y="33909"/>
                  </a:cubicBezTo>
                  <a:lnTo>
                    <a:pt x="6773418" y="8924290"/>
                  </a:lnTo>
                  <a:cubicBezTo>
                    <a:pt x="6773418" y="8942959"/>
                    <a:pt x="6758305" y="8958199"/>
                    <a:pt x="6739509" y="8958199"/>
                  </a:cubicBezTo>
                  <a:lnTo>
                    <a:pt x="33909" y="8958199"/>
                  </a:lnTo>
                  <a:cubicBezTo>
                    <a:pt x="15240" y="8958199"/>
                    <a:pt x="0" y="8943086"/>
                    <a:pt x="0" y="8924290"/>
                  </a:cubicBezTo>
                  <a:lnTo>
                    <a:pt x="0" y="33909"/>
                  </a:lnTo>
                  <a:cubicBezTo>
                    <a:pt x="0" y="15113"/>
                    <a:pt x="15113" y="0"/>
                    <a:pt x="33909" y="0"/>
                  </a:cubicBezTo>
                  <a:moveTo>
                    <a:pt x="33909" y="67691"/>
                  </a:moveTo>
                  <a:lnTo>
                    <a:pt x="33909" y="33909"/>
                  </a:lnTo>
                  <a:lnTo>
                    <a:pt x="67691" y="33909"/>
                  </a:lnTo>
                  <a:lnTo>
                    <a:pt x="67691" y="8924290"/>
                  </a:lnTo>
                  <a:lnTo>
                    <a:pt x="33909" y="8924290"/>
                  </a:lnTo>
                  <a:lnTo>
                    <a:pt x="33909" y="8890381"/>
                  </a:lnTo>
                  <a:lnTo>
                    <a:pt x="6739509" y="8890381"/>
                  </a:lnTo>
                  <a:lnTo>
                    <a:pt x="6739509" y="8924290"/>
                  </a:lnTo>
                  <a:lnTo>
                    <a:pt x="6705600" y="8924290"/>
                  </a:lnTo>
                  <a:lnTo>
                    <a:pt x="6705600" y="33909"/>
                  </a:lnTo>
                  <a:lnTo>
                    <a:pt x="6739509" y="33909"/>
                  </a:lnTo>
                  <a:lnTo>
                    <a:pt x="6739509" y="67691"/>
                  </a:lnTo>
                  <a:lnTo>
                    <a:pt x="33909" y="67691"/>
                  </a:lnTo>
                </a:path>
              </a:pathLst>
            </a:custGeom>
            <a:solidFill>
              <a:srgbClr val="0057B8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2039600" y="2400300"/>
            <a:ext cx="5029200" cy="1714500"/>
            <a:chOff x="0" y="0"/>
            <a:chExt cx="6705600" cy="2286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705600" cy="2286000"/>
            </a:xfrm>
            <a:custGeom>
              <a:avLst/>
              <a:gdLst/>
              <a:ahLst/>
              <a:cxnLst/>
              <a:rect l="l" t="t" r="r" b="b"/>
              <a:pathLst>
                <a:path w="6705600" h="2286000">
                  <a:moveTo>
                    <a:pt x="0" y="0"/>
                  </a:moveTo>
                  <a:lnTo>
                    <a:pt x="6705600" y="0"/>
                  </a:lnTo>
                  <a:lnTo>
                    <a:pt x="6705600" y="2286000"/>
                  </a:lnTo>
                  <a:lnTo>
                    <a:pt x="0" y="2286000"/>
                  </a:lnTo>
                  <a:lnTo>
                    <a:pt x="0" y="0"/>
                  </a:lnTo>
                </a:path>
              </a:pathLst>
            </a:custGeom>
            <a:solidFill>
              <a:srgbClr val="0057B8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310640" y="2759893"/>
            <a:ext cx="4846320" cy="1194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>
                <a:solidFill>
                  <a:srgbClr val="FFFFFF"/>
                </a:solidFill>
                <a:latin typeface="Arimo"/>
              </a:rPr>
              <a:t>ENJOY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20840" y="2683919"/>
            <a:ext cx="4846320" cy="1194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>
                <a:solidFill>
                  <a:srgbClr val="FFFFFF"/>
                </a:solidFill>
                <a:latin typeface="Arimo"/>
              </a:rPr>
              <a:t>SHARE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131040" y="2683919"/>
            <a:ext cx="4846320" cy="1194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>
                <a:solidFill>
                  <a:srgbClr val="FFFFFF"/>
                </a:solidFill>
                <a:latin typeface="Arimo"/>
              </a:rPr>
              <a:t>BUILD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10640" y="4495357"/>
            <a:ext cx="4846320" cy="44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dirty="0">
                <a:solidFill>
                  <a:srgbClr val="0B0B0B"/>
                </a:solidFill>
                <a:latin typeface="Arimo Medium"/>
              </a:rPr>
              <a:t>Experience Mannatech for yourself.  Your personal product  experience will often be the most valuable tool you have in sharing Mannatech with potential customers.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131040" y="4495357"/>
            <a:ext cx="4846320" cy="386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dirty="0">
                <a:solidFill>
                  <a:srgbClr val="0B0B0B"/>
                </a:solidFill>
                <a:latin typeface="Arimo Medium"/>
              </a:rPr>
              <a:t>Support your new Associate in engaging in YOU PLUS TWO.</a:t>
            </a:r>
          </a:p>
          <a:p>
            <a:pPr algn="ctr">
              <a:lnSpc>
                <a:spcPts val="4320"/>
              </a:lnSpc>
            </a:pPr>
            <a:endParaRPr lang="en-US" sz="3600" dirty="0">
              <a:solidFill>
                <a:srgbClr val="0B0B0B"/>
              </a:solidFill>
              <a:latin typeface="Arimo Medium"/>
            </a:endParaRPr>
          </a:p>
          <a:p>
            <a:pPr algn="ctr">
              <a:lnSpc>
                <a:spcPts val="4320"/>
              </a:lnSpc>
            </a:pPr>
            <a:r>
              <a:rPr lang="en-US" sz="3600" dirty="0">
                <a:solidFill>
                  <a:srgbClr val="0B0B0B"/>
                </a:solidFill>
                <a:latin typeface="Arimo Medium"/>
              </a:rPr>
              <a:t>Help them in inviting 1 new Customer and 1 new Associate each month.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41206" y="1163074"/>
            <a:ext cx="1505712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>
                <a:solidFill>
                  <a:srgbClr val="09AD96"/>
                </a:solidFill>
                <a:latin typeface="Arimo Heavy"/>
              </a:rPr>
              <a:t>FORMULA FOR DUPLICATION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920482" y="4977903"/>
            <a:ext cx="207510" cy="28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0"/>
              </a:lnSpc>
              <a:spcBef>
                <a:spcPct val="0"/>
              </a:spcBef>
            </a:pPr>
            <a:r>
              <a:rPr lang="en-US" sz="1585" spc="1">
                <a:solidFill>
                  <a:srgbClr val="000000"/>
                </a:solidFill>
                <a:latin typeface="Arimo"/>
              </a:rPr>
              <a:t>†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5FB3826-B5B6-6B29-19F9-21EB7DF8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495299" cy="10287000"/>
          </a:xfrm>
          <a:custGeom>
            <a:avLst/>
            <a:gdLst/>
            <a:ahLst/>
            <a:cxnLst/>
            <a:rect l="l" t="t" r="r" b="b"/>
            <a:pathLst>
              <a:path w="7495299" h="10287000">
                <a:moveTo>
                  <a:pt x="0" y="0"/>
                </a:moveTo>
                <a:lnTo>
                  <a:pt x="7495299" y="0"/>
                </a:lnTo>
                <a:lnTo>
                  <a:pt x="749529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1800" spc="3">
                <a:solidFill>
                  <a:srgbClr val="FFFFFF"/>
                </a:solidFill>
                <a:latin typeface="Arimo"/>
              </a:rPr>
              <a:t>McDonald</a:t>
            </a:r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662930" y="407300"/>
            <a:ext cx="2842270" cy="469000"/>
          </a:xfrm>
          <a:custGeom>
            <a:avLst/>
            <a:gdLst/>
            <a:ahLst/>
            <a:cxnLst/>
            <a:rect l="l" t="t" r="r" b="b"/>
            <a:pathLst>
              <a:path w="2842270" h="469000">
                <a:moveTo>
                  <a:pt x="0" y="0"/>
                </a:moveTo>
                <a:lnTo>
                  <a:pt x="2842270" y="0"/>
                </a:lnTo>
                <a:lnTo>
                  <a:pt x="2842270" y="469000"/>
                </a:lnTo>
                <a:lnTo>
                  <a:pt x="0" y="46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6" r="-38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06514" y="200501"/>
            <a:ext cx="9380446" cy="9380446"/>
          </a:xfrm>
          <a:custGeom>
            <a:avLst/>
            <a:gdLst/>
            <a:ahLst/>
            <a:cxnLst/>
            <a:rect l="l" t="t" r="r" b="b"/>
            <a:pathLst>
              <a:path w="9380446" h="9380446">
                <a:moveTo>
                  <a:pt x="0" y="0"/>
                </a:moveTo>
                <a:lnTo>
                  <a:pt x="9380446" y="0"/>
                </a:lnTo>
                <a:lnTo>
                  <a:pt x="9380446" y="9380446"/>
                </a:lnTo>
                <a:lnTo>
                  <a:pt x="0" y="93804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031315" y="9561897"/>
            <a:ext cx="9730844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858585"/>
                </a:solidFill>
                <a:latin typeface="Roboto Light"/>
              </a:rPr>
              <a:t>All commissions and bonuses are earned through the sale of Mannatech products.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7200" y="1896730"/>
            <a:ext cx="6857999" cy="2488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dirty="0">
                <a:solidFill>
                  <a:srgbClr val="FFFFFF"/>
                </a:solidFill>
                <a:latin typeface="Arimo Bold"/>
              </a:rPr>
              <a:t>SIMPLIFY THE COMPENSATION PLAN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851479" y="3951288"/>
            <a:ext cx="2407821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spc="2">
                <a:solidFill>
                  <a:srgbClr val="000000"/>
                </a:solidFill>
                <a:latin typeface="Arimo"/>
              </a:rPr>
              <a:t>Retail $285.99</a:t>
            </a:r>
          </a:p>
          <a:p>
            <a:pPr algn="r">
              <a:lnSpc>
                <a:spcPts val="2800"/>
              </a:lnSpc>
            </a:pPr>
            <a:r>
              <a:rPr lang="en-US" sz="2000" spc="2">
                <a:solidFill>
                  <a:srgbClr val="000000"/>
                </a:solidFill>
                <a:latin typeface="Arimo"/>
              </a:rPr>
              <a:t>Member $259.99</a:t>
            </a:r>
          </a:p>
          <a:p>
            <a:pPr algn="r">
              <a:lnSpc>
                <a:spcPts val="2800"/>
              </a:lnSpc>
              <a:spcBef>
                <a:spcPct val="0"/>
              </a:spcBef>
            </a:pPr>
            <a:r>
              <a:rPr lang="en-US" sz="2000" spc="2">
                <a:solidFill>
                  <a:srgbClr val="000000"/>
                </a:solidFill>
                <a:latin typeface="Arimo"/>
              </a:rPr>
              <a:t>PV 260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924CF5-4E00-CCA3-6E99-AE970FB72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E674F-E67E-AD28-7D39-2FFF3E29C648}"/>
              </a:ext>
            </a:extLst>
          </p:cNvPr>
          <p:cNvSpPr txBox="1"/>
          <p:nvPr/>
        </p:nvSpPr>
        <p:spPr>
          <a:xfrm>
            <a:off x="747743" y="5696802"/>
            <a:ext cx="509424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3" dirty="0">
                <a:solidFill>
                  <a:srgbClr val="FFFFFF"/>
                </a:solidFill>
                <a:latin typeface="Arimo"/>
              </a:rPr>
              <a:t>TIP: Building with a 250+ Point Volume (PV) Bundles unlocks the Mannatech Compensation Plan </a:t>
            </a:r>
          </a:p>
          <a:p>
            <a:endParaRPr lang="en-US" sz="3200" spc="3" dirty="0">
              <a:solidFill>
                <a:srgbClr val="FFFFFF"/>
              </a:solidFill>
              <a:latin typeface="Arimo"/>
            </a:endParaRPr>
          </a:p>
          <a:p>
            <a:r>
              <a:rPr lang="en-US" spc="3" dirty="0">
                <a:solidFill>
                  <a:srgbClr val="FFFFFF"/>
                </a:solidFill>
                <a:latin typeface="Arimo"/>
              </a:rPr>
              <a:t> 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7476</TotalTime>
  <Words>2644</Words>
  <Application>Microsoft Office PowerPoint</Application>
  <PresentationFormat>Custom</PresentationFormat>
  <Paragraphs>462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Courier New</vt:lpstr>
      <vt:lpstr>Lumios Typewriter Old</vt:lpstr>
      <vt:lpstr>Calibri</vt:lpstr>
      <vt:lpstr>Roboto Light</vt:lpstr>
      <vt:lpstr>Symbol</vt:lpstr>
      <vt:lpstr>Arimo Bold</vt:lpstr>
      <vt:lpstr>Open Sans</vt:lpstr>
      <vt:lpstr>Arial</vt:lpstr>
      <vt:lpstr>Arimo Medium</vt:lpstr>
      <vt:lpstr>Times New Roman</vt:lpstr>
      <vt:lpstr>Arimo Heavy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Duplication - 250 PV Model_2MMLM EDITS.pptx</dc:title>
  <dc:creator>Ben Mayo</dc:creator>
  <cp:lastModifiedBy>Mayo, Ben</cp:lastModifiedBy>
  <cp:revision>3</cp:revision>
  <dcterms:created xsi:type="dcterms:W3CDTF">2006-08-16T00:00:00Z</dcterms:created>
  <dcterms:modified xsi:type="dcterms:W3CDTF">2023-09-14T16:31:14Z</dcterms:modified>
  <dc:identifier>DAFsqJu49ew</dc:identifier>
</cp:coreProperties>
</file>